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63" r:id="rId2"/>
    <p:sldId id="547" r:id="rId3"/>
    <p:sldId id="522" r:id="rId4"/>
    <p:sldId id="628" r:id="rId5"/>
    <p:sldId id="633" r:id="rId6"/>
    <p:sldId id="430" r:id="rId7"/>
    <p:sldId id="632" r:id="rId8"/>
    <p:sldId id="634" r:id="rId9"/>
    <p:sldId id="431" r:id="rId10"/>
    <p:sldId id="635" r:id="rId11"/>
    <p:sldId id="636" r:id="rId12"/>
    <p:sldId id="637" r:id="rId13"/>
    <p:sldId id="606" r:id="rId14"/>
    <p:sldId id="621" r:id="rId15"/>
    <p:sldId id="638" r:id="rId16"/>
    <p:sldId id="639" r:id="rId17"/>
    <p:sldId id="640" r:id="rId18"/>
    <p:sldId id="516" r:id="rId19"/>
    <p:sldId id="486" r:id="rId20"/>
    <p:sldId id="418" r:id="rId21"/>
    <p:sldId id="377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9">
          <p15:clr>
            <a:srgbClr val="A4A3A4"/>
          </p15:clr>
        </p15:guide>
        <p15:guide id="2" pos="7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E5FF"/>
    <a:srgbClr val="E3E30F"/>
    <a:srgbClr val="000000"/>
    <a:srgbClr val="CCFF99"/>
    <a:srgbClr val="66FFFF"/>
    <a:srgbClr val="99FF99"/>
    <a:srgbClr val="FFFFCC"/>
    <a:srgbClr val="0000FF"/>
    <a:srgbClr val="FFFF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92" d="100"/>
          <a:sy n="92" d="100"/>
        </p:scale>
        <p:origin x="384" y="53"/>
      </p:cViewPr>
      <p:guideLst>
        <p:guide orient="horz" pos="3889"/>
        <p:guide pos="7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Practice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Contents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8EFFDE-B3C9-4923-85DF-70239F656A4A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2021/1/8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 b="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F0C19B7-F3A6-4660-9E5C-112B102006CD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24592" y="81263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.png"/><Relationship Id="rId7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7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.emf"/><Relationship Id="rId7" Type="http://schemas.openxmlformats.org/officeDocument/2006/relationships/image" Target="../media/image3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3.emf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9.xml"/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12" Type="http://schemas.openxmlformats.org/officeDocument/2006/relationships/slide" Target="slide20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11" Type="http://schemas.openxmlformats.org/officeDocument/2006/relationships/slide" Target="slide18.xml"/><Relationship Id="rId5" Type="http://schemas.openxmlformats.org/officeDocument/2006/relationships/image" Target="../media/image7.emf"/><Relationship Id="rId10" Type="http://schemas.openxmlformats.org/officeDocument/2006/relationships/slide" Target="slide6.xml"/><Relationship Id="rId4" Type="http://schemas.openxmlformats.org/officeDocument/2006/relationships/image" Target="../media/image12.png"/><Relationship Id="rId9" Type="http://schemas.openxmlformats.org/officeDocument/2006/relationships/slide" Target="slide3.xml"/><Relationship Id="rId1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Relationship Id="rId9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11" Type="http://schemas.openxmlformats.org/officeDocument/2006/relationships/image" Target="../media/image16.jpeg"/><Relationship Id="rId5" Type="http://schemas.openxmlformats.org/officeDocument/2006/relationships/image" Target="../media/image13.emf"/><Relationship Id="rId10" Type="http://schemas.openxmlformats.org/officeDocument/2006/relationships/slide" Target="slide2.xml"/><Relationship Id="rId4" Type="http://schemas.openxmlformats.org/officeDocument/2006/relationships/image" Target="../media/image7.emf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381092" y="3143248"/>
            <a:ext cx="10239404" cy="1775487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2800" dirty="0">
                <a:solidFill>
                  <a:schemeClr val="accent3">
                    <a:lumMod val="75000"/>
                  </a:schemeClr>
                </a:solidFill>
              </a:rPr>
              <a:t>Ask and answer the questions.</a:t>
            </a:r>
          </a:p>
          <a:p>
            <a:r>
              <a:rPr lang="en-US" altLang="zh-CN" sz="2800" dirty="0"/>
              <a:t>Fill in the blanks.</a:t>
            </a:r>
            <a:endParaRPr lang="en-US" altLang="zh-CN" sz="2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altLang="zh-CN" sz="2800" dirty="0">
                <a:solidFill>
                  <a:schemeClr val="accent6"/>
                </a:solidFill>
              </a:rPr>
              <a:t>Choose and tell your partner whose things they are.</a:t>
            </a:r>
            <a:endParaRPr lang="en-US" altLang="zh-CN" sz="2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altLang="zh-CN" sz="2800" dirty="0">
                <a:solidFill>
                  <a:srgbClr val="00B050"/>
                </a:solidFill>
              </a:rPr>
              <a:t>Read the sentences. Find “friends” for the words in this table.</a:t>
            </a:r>
            <a:endParaRPr lang="en-US" altLang="zh-CN" sz="2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400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4" name="图片 14"/>
          <p:cNvPicPr>
            <a:picLocks noChangeAspect="1"/>
          </p:cNvPicPr>
          <p:nvPr/>
        </p:nvPicPr>
        <p:blipFill>
          <a:blip r:embed="rId3" cstate="print"/>
          <a:srcRect l="33527" b="78349"/>
          <a:stretch>
            <a:fillRect/>
          </a:stretch>
        </p:blipFill>
        <p:spPr bwMode="auto">
          <a:xfrm>
            <a:off x="5080" y="4735195"/>
            <a:ext cx="5382260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5215255" y="5662930"/>
            <a:ext cx="295465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9"/>
          <p:cNvPicPr>
            <a:picLocks noChangeAspect="1"/>
          </p:cNvPicPr>
          <p:nvPr/>
        </p:nvPicPr>
        <p:blipFill>
          <a:blip r:embed="rId5" cstate="print"/>
          <a:srcRect r="33527" b="78349"/>
          <a:stretch>
            <a:fillRect/>
          </a:stretch>
        </p:blipFill>
        <p:spPr bwMode="auto">
          <a:xfrm>
            <a:off x="6536055" y="4596765"/>
            <a:ext cx="5633720" cy="226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1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5028" y="623665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936949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048583"/>
          <p:cNvSpPr>
            <a:spLocks noChangeArrowheads="1"/>
          </p:cNvSpPr>
          <p:nvPr/>
        </p:nvSpPr>
        <p:spPr bwMode="auto">
          <a:xfrm>
            <a:off x="2952728" y="2428868"/>
            <a:ext cx="60490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人教版(三年级起点</a:t>
            </a:r>
            <a:r>
              <a:rPr lang="en-US" altLang="zh-CN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五年级下册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2398" y="5123572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048581"/>
          <p:cNvSpPr>
            <a:spLocks noChangeArrowheads="1"/>
          </p:cNvSpPr>
          <p:nvPr/>
        </p:nvSpPr>
        <p:spPr bwMode="auto">
          <a:xfrm>
            <a:off x="3881422" y="857232"/>
            <a:ext cx="5103180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Recycle  2</a:t>
            </a:r>
          </a:p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   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  <a:sym typeface="Segoe Script" panose="020B05040200000000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/>
      <p:bldP spid="1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组合 14"/>
          <p:cNvGrpSpPr/>
          <p:nvPr/>
        </p:nvGrpSpPr>
        <p:grpSpPr>
          <a:xfrm>
            <a:off x="1238216" y="357166"/>
            <a:ext cx="7939541" cy="5482813"/>
            <a:chOff x="1238216" y="357166"/>
            <a:chExt cx="7939541" cy="5482813"/>
          </a:xfrm>
        </p:grpSpPr>
        <p:pic>
          <p:nvPicPr>
            <p:cNvPr id="53250" name="Picture 2" descr="https://wkretype.bdimg.com/retype/zoom/c28b1d6b02768e9951e7389b?pn=14&amp;o=jpg_6&amp;md5sum=41736c3da7c64dcd6a82a244a3b26660&amp;sign=f6e4d36156&amp;png=1254383-1487267&amp;jpg=1543583-177770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238216" y="428604"/>
              <a:ext cx="7858180" cy="5411375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 rot="534941">
              <a:off x="7248931" y="1356636"/>
              <a:ext cx="1928826" cy="1200329"/>
            </a:xfrm>
            <a:prstGeom prst="rect">
              <a:avLst/>
            </a:prstGeom>
            <a:solidFill>
              <a:srgbClr val="9BE5FF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Comic Sans MS" panose="030F0702030302020204" charset="0"/>
                </a:rPr>
                <a:t>drink     eat</a:t>
              </a:r>
            </a:p>
            <a:p>
              <a:r>
                <a:rPr lang="en-US" altLang="zh-CN" sz="2400" dirty="0">
                  <a:latin typeface="Comic Sans MS" panose="030F0702030302020204" charset="0"/>
                </a:rPr>
                <a:t>jump   play</a:t>
              </a:r>
            </a:p>
            <a:p>
              <a:r>
                <a:rPr lang="en-US" altLang="zh-CN" sz="2400" dirty="0">
                  <a:latin typeface="Comic Sans MS" panose="030F0702030302020204" charset="0"/>
                </a:rPr>
                <a:t>run   sleep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238216" y="357166"/>
              <a:ext cx="7215238" cy="5219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800" dirty="0">
                  <a:solidFill>
                    <a:prstClr val="black"/>
                  </a:solidFill>
                  <a:latin typeface="Comic Sans MS" panose="030F0702030302020204" charset="0"/>
                </a:rPr>
                <a:t>Look a</a:t>
              </a:r>
              <a:r>
                <a:rPr lang="en-US" altLang="zh-CN" sz="2800" dirty="0" err="1">
                  <a:solidFill>
                    <a:prstClr val="black"/>
                  </a:solidFill>
                  <a:latin typeface="Comic Sans MS" panose="030F0702030302020204" charset="0"/>
                </a:rPr>
                <a:t>t</a:t>
              </a:r>
              <a:r>
                <a:rPr lang="en-US" altLang="zh-CN" sz="2800" dirty="0">
                  <a:solidFill>
                    <a:prstClr val="black"/>
                  </a:solidFill>
                  <a:latin typeface="Comic Sans MS" panose="030F0702030302020204" charset="0"/>
                </a:rPr>
                <a:t> Mike’s photo. Fill in the blanks.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309655" y="928670"/>
              <a:ext cx="6072230" cy="1950720"/>
            </a:xfrm>
            <a:prstGeom prst="rect">
              <a:avLst/>
            </a:prstGeom>
            <a:solidFill>
              <a:srgbClr val="E3E30F"/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ts val="2900"/>
                </a:lnSpc>
              </a:pP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August 1st   A Sports Day</a:t>
              </a:r>
            </a:p>
            <a:p>
              <a:pPr lvl="0">
                <a:lnSpc>
                  <a:spcPts val="2900"/>
                </a:lnSpc>
              </a:pP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Zhang </a:t>
              </a:r>
              <a:r>
                <a:rPr lang="en-US" altLang="zh-CN" sz="2000" dirty="0" err="1">
                  <a:solidFill>
                    <a:prstClr val="black"/>
                  </a:solidFill>
                  <a:latin typeface="Comic Sans MS" panose="030F0702030302020204" charset="0"/>
                </a:rPr>
                <a:t>Peng</a:t>
              </a: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 and John are________ football.</a:t>
              </a:r>
            </a:p>
            <a:p>
              <a:pPr lvl="0">
                <a:lnSpc>
                  <a:spcPts val="2900"/>
                </a:lnSpc>
              </a:pP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Chen </a:t>
              </a:r>
              <a:r>
                <a:rPr lang="en-US" altLang="zh-CN" sz="2000" dirty="0" err="1">
                  <a:solidFill>
                    <a:prstClr val="black"/>
                  </a:solidFill>
                  <a:latin typeface="Comic Sans MS" panose="030F0702030302020204" charset="0"/>
                </a:rPr>
                <a:t>Jie</a:t>
              </a: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 </a:t>
              </a:r>
              <a:r>
                <a:rPr lang="en-US" altLang="zh-CN" sz="2000" dirty="0" err="1">
                  <a:solidFill>
                    <a:prstClr val="black"/>
                  </a:solidFill>
                  <a:latin typeface="Comic Sans MS" panose="030F0702030302020204" charset="0"/>
                </a:rPr>
                <a:t>is___________rope</a:t>
              </a: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. I am_________.</a:t>
              </a:r>
            </a:p>
            <a:p>
              <a:pPr lvl="0">
                <a:lnSpc>
                  <a:spcPts val="2900"/>
                </a:lnSpc>
              </a:pP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We are having lots of fun. Where are Wu </a:t>
              </a:r>
              <a:r>
                <a:rPr lang="en-US" altLang="zh-CN" sz="2000" dirty="0" err="1">
                  <a:solidFill>
                    <a:prstClr val="black"/>
                  </a:solidFill>
                  <a:latin typeface="Comic Sans MS" panose="030F0702030302020204" charset="0"/>
                </a:rPr>
                <a:t>Yifan</a:t>
              </a:r>
              <a:endParaRPr lang="en-US" altLang="zh-CN" sz="2000" dirty="0">
                <a:solidFill>
                  <a:prstClr val="black"/>
                </a:solidFill>
                <a:latin typeface="Comic Sans MS" panose="030F0702030302020204" charset="0"/>
              </a:endParaRPr>
            </a:p>
            <a:p>
              <a:pPr lvl="0">
                <a:lnSpc>
                  <a:spcPts val="2900"/>
                </a:lnSpc>
              </a:pPr>
              <a:r>
                <a:rPr lang="en-US" altLang="zh-CN" sz="2000" dirty="0">
                  <a:solidFill>
                    <a:prstClr val="black"/>
                  </a:solidFill>
                  <a:latin typeface="Comic Sans MS" panose="030F0702030302020204" charset="0"/>
                </a:rPr>
                <a:t>and Robin?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5738810" y="1571612"/>
            <a:ext cx="10534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Comic Sans MS" panose="030F0702030302020204" charset="0"/>
              </a:rPr>
              <a:t>running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452926" y="1285860"/>
            <a:ext cx="10005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Comic Sans MS" panose="030F0702030302020204" charset="0"/>
              </a:rPr>
              <a:t>playing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952728" y="1643050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Comic Sans MS" panose="030F0702030302020204" charset="0"/>
              </a:rPr>
              <a:t>jumping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23968" y="42860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Zip and Zoom are going to visit you. They are preparing</a:t>
            </a:r>
          </a:p>
          <a:p>
            <a:r>
              <a:rPr lang="en-US" altLang="zh-CN" sz="2400" dirty="0"/>
              <a:t>many gifts for you and your friends. Choose and tell</a:t>
            </a:r>
          </a:p>
          <a:p>
            <a:r>
              <a:rPr lang="en-US" altLang="zh-CN" sz="2400" dirty="0"/>
              <a:t>your partner whose things they are.</a:t>
            </a:r>
          </a:p>
        </p:txBody>
      </p:sp>
      <p:pic>
        <p:nvPicPr>
          <p:cNvPr id="54274" name="Picture 2" descr="https://wkretype.bdimg.com/retype/zoom/c28b1d6b02768e9951e7389b?pn=18&amp;o=jpg_6&amp;md5sum=41736c3da7c64dcd6a82a244a3b26660&amp;sign=f6e4d36156&amp;png=1813273-1926418&amp;jpg=2132591-2288295"/>
          <p:cNvPicPr>
            <a:picLocks noChangeAspect="1" noChangeArrowheads="1"/>
          </p:cNvPicPr>
          <p:nvPr/>
        </p:nvPicPr>
        <p:blipFill>
          <a:blip r:embed="rId2"/>
          <a:srcRect l="8333" t="36111" r="7638" b="8333"/>
          <a:stretch>
            <a:fillRect/>
          </a:stretch>
        </p:blipFill>
        <p:spPr bwMode="auto">
          <a:xfrm>
            <a:off x="1452530" y="1643050"/>
            <a:ext cx="8643998" cy="4286280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3645" y="597439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wkretype.bdimg.com/retype/zoom/c28b1d6b02768e9951e7389b?pn=18&amp;o=jpg_6&amp;md5sum=41736c3da7c64dcd6a82a244a3b26660&amp;sign=f6e4d36156&amp;png=1813273-1926418&amp;jpg=2132591-2288295"/>
          <p:cNvPicPr>
            <a:picLocks noChangeAspect="1" noChangeArrowheads="1"/>
          </p:cNvPicPr>
          <p:nvPr/>
        </p:nvPicPr>
        <p:blipFill>
          <a:blip r:embed="rId2"/>
          <a:srcRect l="8333" t="34259" r="7638" b="8333"/>
          <a:stretch>
            <a:fillRect/>
          </a:stretch>
        </p:blipFill>
        <p:spPr bwMode="auto">
          <a:xfrm>
            <a:off x="1595406" y="1571612"/>
            <a:ext cx="8643998" cy="4429156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309522" y="1214422"/>
            <a:ext cx="3643338" cy="714380"/>
          </a:xfrm>
          <a:prstGeom prst="wedgeRoundRectCallout">
            <a:avLst>
              <a:gd name="adj1" fmla="val 30228"/>
              <a:gd name="adj2" fmla="val 17321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Whose water bottle is this?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0" y="2000240"/>
            <a:ext cx="2476560" cy="714380"/>
          </a:xfrm>
          <a:prstGeom prst="wedgeRoundRectCallout">
            <a:avLst>
              <a:gd name="adj1" fmla="val 46143"/>
              <a:gd name="adj2" fmla="val 12466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Where is mine?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8239140" y="1142984"/>
            <a:ext cx="3643338" cy="714380"/>
          </a:xfrm>
          <a:prstGeom prst="wedgeRoundRectCallout">
            <a:avLst>
              <a:gd name="adj1" fmla="val -23430"/>
              <a:gd name="adj2" fmla="val 14452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Yours is over there.</a:t>
            </a:r>
          </a:p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The red one is yours.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4667240" y="642918"/>
            <a:ext cx="3214710" cy="714380"/>
          </a:xfrm>
          <a:prstGeom prst="wedgeRoundRectCallout">
            <a:avLst>
              <a:gd name="adj1" fmla="val 47883"/>
              <a:gd name="adj2" fmla="val 18645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This is Fido's. </a:t>
            </a:r>
          </a:p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The green one is his.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309522" y="285728"/>
            <a:ext cx="9072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Read the sentences. Find "friends"</a:t>
            </a:r>
          </a:p>
          <a:p>
            <a:r>
              <a:rPr lang="en-US" altLang="zh-CN" sz="3600" dirty="0">
                <a:solidFill>
                  <a:srgbClr val="7030A0"/>
                </a:solidFill>
              </a:rPr>
              <a:t>for the words in this table.</a:t>
            </a:r>
            <a:r>
              <a:rPr lang="en-US" altLang="zh-CN" sz="3600" dirty="0"/>
              <a:t> </a:t>
            </a:r>
            <a:endParaRPr lang="en-US" altLang="zh-CN" sz="3600" dirty="0">
              <a:solidFill>
                <a:srgbClr val="7030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3836" y="1571612"/>
            <a:ext cx="10787138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/>
              <a:t>Where is the </a:t>
            </a:r>
            <a:r>
              <a:rPr lang="en-US" altLang="zh-CN" sz="3600" dirty="0" err="1"/>
              <a:t>monkey</a:t>
            </a:r>
            <a:r>
              <a:rPr lang="en-US" altLang="zh-CN" sz="3600" dirty="0"/>
              <a:t> going on Thursday?</a:t>
            </a:r>
          </a:p>
          <a:p>
            <a:pPr>
              <a:lnSpc>
                <a:spcPct val="150000"/>
              </a:lnSpc>
            </a:pPr>
            <a:r>
              <a:rPr lang="en-US" altLang="zh-CN" sz="3600" dirty="0"/>
              <a:t>           </a:t>
            </a:r>
            <a:r>
              <a:rPr lang="en-US" altLang="zh-CN" sz="3600" dirty="0">
                <a:solidFill>
                  <a:srgbClr val="FF0000"/>
                </a:solidFill>
              </a:rPr>
              <a:t>He's swimming in the park in the south.</a:t>
            </a:r>
          </a:p>
          <a:p>
            <a:pPr>
              <a:lnSpc>
                <a:spcPct val="150000"/>
              </a:lnSpc>
            </a:pPr>
            <a:r>
              <a:rPr lang="en-US" altLang="zh-CN" sz="3600" dirty="0"/>
              <a:t>What is the monkey doing on his birthday?</a:t>
            </a:r>
          </a:p>
          <a:p>
            <a:pPr>
              <a:lnSpc>
                <a:spcPct val="150000"/>
              </a:lnSpc>
            </a:pPr>
            <a:r>
              <a:rPr lang="en-US" altLang="zh-CN" sz="3600" dirty="0"/>
              <a:t>           </a:t>
            </a:r>
            <a:r>
              <a:rPr lang="en-US" altLang="zh-CN" sz="3600" dirty="0">
                <a:solidFill>
                  <a:srgbClr val="FF0000"/>
                </a:solidFill>
              </a:rPr>
              <a:t>I think he's playing and drinking with his friends.</a:t>
            </a: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0960" y="1142984"/>
            <a:ext cx="10327413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矩形 19"/>
          <p:cNvSpPr/>
          <p:nvPr/>
        </p:nvSpPr>
        <p:spPr>
          <a:xfrm>
            <a:off x="1809720" y="1857364"/>
            <a:ext cx="1406154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3600" b="1" u="sng" dirty="0">
                <a:solidFill>
                  <a:prstClr val="black"/>
                </a:solidFill>
                <a:latin typeface="Comic Sans MS" panose="030F0702030302020204" charset="0"/>
              </a:rPr>
              <a:t>th</a:t>
            </a:r>
            <a:r>
              <a:rPr lang="en-US" altLang="zh-CN" sz="3600" b="1" dirty="0">
                <a:solidFill>
                  <a:prstClr val="black"/>
                </a:solidFill>
                <a:latin typeface="Comic Sans MS" panose="030F0702030302020204" charset="0"/>
              </a:rPr>
              <a:t>ree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952860" y="1857364"/>
            <a:ext cx="1266693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3600" b="1" u="sng" dirty="0">
                <a:solidFill>
                  <a:prstClr val="black"/>
                </a:solidFill>
                <a:latin typeface="Comic Sans MS" panose="030F0702030302020204" charset="0"/>
              </a:rPr>
              <a:t>wh</a:t>
            </a:r>
            <a:r>
              <a:rPr lang="en-US" altLang="zh-CN" sz="3600" b="1" dirty="0">
                <a:solidFill>
                  <a:prstClr val="black"/>
                </a:solidFill>
                <a:latin typeface="Comic Sans MS" panose="030F0702030302020204" charset="0"/>
              </a:rPr>
              <a:t>en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881686" y="1857364"/>
            <a:ext cx="1454244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Comic Sans MS" panose="030F0702030302020204" charset="0"/>
              </a:rPr>
              <a:t> pi</a:t>
            </a:r>
            <a:r>
              <a:rPr lang="en-US" altLang="zh-CN" sz="3600" b="1" u="sng" dirty="0">
                <a:solidFill>
                  <a:prstClr val="black"/>
                </a:solidFill>
                <a:latin typeface="Comic Sans MS" panose="030F0702030302020204" charset="0"/>
              </a:rPr>
              <a:t>nk</a:t>
            </a:r>
            <a:r>
              <a:rPr lang="en-US" altLang="zh-CN" sz="3600" b="1" dirty="0">
                <a:solidFill>
                  <a:prstClr val="black"/>
                </a:solidFill>
                <a:latin typeface="Comic Sans MS" panose="030F0702030302020204" charset="0"/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096264" y="1857364"/>
            <a:ext cx="1040670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prstClr val="black"/>
                </a:solidFill>
                <a:latin typeface="Comic Sans MS" panose="030F0702030302020204" charset="0"/>
              </a:rPr>
              <a:t>lo</a:t>
            </a:r>
            <a:r>
              <a:rPr lang="en-US" altLang="zh-CN" sz="3600" b="1" u="sng" dirty="0">
                <a:solidFill>
                  <a:prstClr val="black"/>
                </a:solidFill>
                <a:latin typeface="Comic Sans MS" panose="030F0702030302020204" charset="0"/>
              </a:rPr>
              <a:t>ng</a:t>
            </a:r>
            <a:endParaRPr lang="zh-CN" altLang="en-US" b="1" u="sng" dirty="0">
              <a:solidFill>
                <a:prstClr val="black"/>
              </a:solidFill>
              <a:latin typeface="Comic Sans MS" panose="030F07020303020202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95406" y="2643182"/>
            <a:ext cx="2013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Th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ursday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38282" y="3214686"/>
            <a:ext cx="1867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bir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th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day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38810" y="2643182"/>
            <a:ext cx="16129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mo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nk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ey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10248" y="3143248"/>
            <a:ext cx="1167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thi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nk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8810" y="3643314"/>
            <a:ext cx="1173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dri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nk</a:t>
            </a:r>
            <a:endParaRPr lang="zh-CN" altLang="en-US" sz="3200" b="1" u="sng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81422" y="2643182"/>
            <a:ext cx="13580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wh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ere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2860" y="3214686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wh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at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96198" y="2571744"/>
            <a:ext cx="1167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goi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ng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24760" y="3143248"/>
            <a:ext cx="196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swimmi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ng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24760" y="357187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shoppi</a:t>
            </a:r>
            <a:r>
              <a:rPr lang="en-US" altLang="zh-CN" sz="3200" b="1" u="sng" dirty="0">
                <a:solidFill>
                  <a:srgbClr val="FF0000"/>
                </a:solidFill>
                <a:latin typeface="Comic Sans MS" panose="030F0702030302020204" charset="0"/>
              </a:rPr>
              <a:t>ng</a:t>
            </a:r>
            <a:endParaRPr lang="zh-CN" altLang="en-US" sz="3200" b="1" u="sng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595274" y="2786058"/>
            <a:ext cx="12121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>
                <a:solidFill>
                  <a:srgbClr val="FF0000"/>
                </a:solidFill>
                <a:latin typeface="Comic Sans MS" panose="030F0702030302020204" charset="0"/>
              </a:rPr>
              <a:t>th</a:t>
            </a:r>
            <a:r>
              <a:rPr lang="el-GR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endParaRPr lang="zh-CN" altLang="en-US" sz="5400" dirty="0"/>
          </a:p>
        </p:txBody>
      </p:sp>
      <p:sp>
        <p:nvSpPr>
          <p:cNvPr id="40" name="矩形 39"/>
          <p:cNvSpPr/>
          <p:nvPr/>
        </p:nvSpPr>
        <p:spPr>
          <a:xfrm>
            <a:off x="2809852" y="1857364"/>
            <a:ext cx="13163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</a:t>
            </a:r>
            <a:r>
              <a:rPr lang="el-GR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θ</a:t>
            </a: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2666976" y="3786190"/>
            <a:ext cx="12458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/ð/</a:t>
            </a:r>
            <a:endParaRPr lang="zh-CN" altLang="en-US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1752" y="1285860"/>
            <a:ext cx="4500594" cy="177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10313" y="3571876"/>
            <a:ext cx="467341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矩形 38"/>
          <p:cNvSpPr/>
          <p:nvPr/>
        </p:nvSpPr>
        <p:spPr>
          <a:xfrm>
            <a:off x="595274" y="3071810"/>
            <a:ext cx="13596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>
                <a:solidFill>
                  <a:srgbClr val="FF0000"/>
                </a:solidFill>
                <a:latin typeface="Comic Sans MS" panose="030F0702030302020204" charset="0"/>
              </a:rPr>
              <a:t>wh</a:t>
            </a: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2738414" y="1857364"/>
            <a:ext cx="13676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/w/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2666976" y="3786190"/>
            <a:ext cx="12939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/h/</a:t>
            </a:r>
            <a:endParaRPr lang="zh-CN" alt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1752" y="3357562"/>
            <a:ext cx="5113987" cy="201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38876" y="1142984"/>
            <a:ext cx="510503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矩形 38"/>
          <p:cNvSpPr/>
          <p:nvPr/>
        </p:nvSpPr>
        <p:spPr>
          <a:xfrm>
            <a:off x="523836" y="1857364"/>
            <a:ext cx="12137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>
                <a:solidFill>
                  <a:srgbClr val="FF0000"/>
                </a:solidFill>
                <a:latin typeface="Comic Sans MS" panose="030F0702030302020204" charset="0"/>
              </a:rPr>
              <a:t>ng</a:t>
            </a: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2809852" y="1857364"/>
            <a:ext cx="12554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/ŋ/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2666976" y="3786190"/>
            <a:ext cx="16289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</a:t>
            </a:r>
            <a:r>
              <a:rPr lang="en-US" altLang="zh-CN" sz="5400" b="1" dirty="0" err="1">
                <a:solidFill>
                  <a:srgbClr val="FF0000"/>
                </a:solidFill>
                <a:latin typeface="Comic Sans MS" panose="030F0702030302020204" charset="0"/>
              </a:rPr>
              <a:t>ŋk</a:t>
            </a: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/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3836" y="3714752"/>
            <a:ext cx="12202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>
                <a:solidFill>
                  <a:srgbClr val="FF0000"/>
                </a:solidFill>
                <a:latin typeface="Comic Sans MS" panose="030F0702030302020204" charset="0"/>
              </a:rPr>
              <a:t>nk</a:t>
            </a:r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endParaRPr lang="zh-CN" alt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10182" y="1142984"/>
            <a:ext cx="498059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24958" y="3929066"/>
            <a:ext cx="282744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81554" y="3857628"/>
            <a:ext cx="313593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右箭头 27"/>
          <p:cNvSpPr/>
          <p:nvPr/>
        </p:nvSpPr>
        <p:spPr>
          <a:xfrm>
            <a:off x="8096264" y="4429132"/>
            <a:ext cx="78581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20" grpId="0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2" name="对角圆角矩形 21"/>
          <p:cNvSpPr/>
          <p:nvPr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  <p:sp>
        <p:nvSpPr>
          <p:cNvPr id="15" name="矩形 14"/>
          <p:cNvSpPr/>
          <p:nvPr/>
        </p:nvSpPr>
        <p:spPr>
          <a:xfrm>
            <a:off x="497166" y="1714488"/>
            <a:ext cx="5715040" cy="374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700"/>
              </a:lnSpc>
            </a:pP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2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 What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are you doing?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</a:t>
            </a:r>
          </a:p>
          <a:p>
            <a:pPr>
              <a:lnSpc>
                <a:spcPts val="5700"/>
              </a:lnSpc>
            </a:pP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2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 Is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her birthday in June?	</a:t>
            </a:r>
            <a:endParaRPr lang="zh-CN" altLang="en-US" sz="32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ts val="5700"/>
              </a:lnSpc>
            </a:pP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2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 Where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are you?	</a:t>
            </a:r>
            <a:endParaRPr lang="zh-CN" altLang="en-US" sz="32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ts val="5700"/>
              </a:lnSpc>
            </a:pP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2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4. Whose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book is this?	</a:t>
            </a:r>
            <a:endParaRPr lang="zh-CN" altLang="en-US" sz="32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ts val="5700"/>
              </a:lnSpc>
            </a:pP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sz="32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5. Which</a:t>
            </a:r>
            <a:r>
              <a:rPr lang="en-US" sz="32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season is it? 	</a:t>
            </a:r>
            <a:endParaRPr lang="zh-CN" altLang="en-US" sz="32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084" y="1071546"/>
            <a:ext cx="6416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给下列句子选择合适的答语。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24694" y="1857364"/>
            <a:ext cx="45720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A. 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am in Xinjiang.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024694" y="2553884"/>
            <a:ext cx="2192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B. It’s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mine.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024694" y="3250404"/>
            <a:ext cx="27114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C. I’m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running.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024694" y="3946924"/>
            <a:ext cx="21583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D. Yes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, it is.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7024694" y="4643446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E. Winter.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926428" y="33935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6428" y="41258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6428" y="485807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6428" y="19291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6428" y="26613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0520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矩形 65"/>
          <p:cNvSpPr/>
          <p:nvPr/>
        </p:nvSpPr>
        <p:spPr>
          <a:xfrm>
            <a:off x="4452926" y="642918"/>
            <a:ext cx="3357586" cy="729047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defRPr/>
            </a:pPr>
            <a:r>
              <a:rPr lang="zh-CN" altLang="en-US" sz="4400" noProof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楷体" panose="02010609060101010101" pitchFamily="49" charset="-122"/>
              </a:rPr>
              <a:t>人称代词表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0" name="对角圆角矩形 19"/>
          <p:cNvSpPr/>
          <p:nvPr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809588" y="1500174"/>
          <a:ext cx="9644131" cy="4071968"/>
        </p:xfrm>
        <a:graphic>
          <a:graphicData uri="http://schemas.openxmlformats.org/drawingml/2006/table">
            <a:tbl>
              <a:tblPr/>
              <a:tblGrid>
                <a:gridCol w="1604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4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5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5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4393"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名称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主格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宾格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形容词性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物主代词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名词性</a:t>
                      </a: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物主代词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197">
                <a:tc rowSpan="7"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I(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me(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my(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mine(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1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you(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you(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your(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你们的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yours(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你们的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1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he(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him(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his(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his(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1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she(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her(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her(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hers(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1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it(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it(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its(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its(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1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we(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us(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our(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我们的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ours(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我们的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3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they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[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]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them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[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们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]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their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[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们的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]</a:t>
                      </a:r>
                      <a:endParaRPr lang="zh-CN" sz="2000" kern="10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theirs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[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他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她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它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们的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Comic Sans MS" panose="030F0702030302020204" charset="0"/>
                          <a:ea typeface="楷体" panose="02010609060101010101" pitchFamily="49" charset="-122"/>
                          <a:cs typeface="Times New Roman" panose="02020603050405020304"/>
                        </a:rPr>
                        <a:t>]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Comic Sans MS" panose="030F0702030302020204" charset="0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23902" y="3071810"/>
            <a:ext cx="738150" cy="1571612"/>
          </a:xfrm>
          <a:prstGeom prst="rect">
            <a:avLst/>
          </a:prstGeom>
          <a:noFill/>
        </p:spPr>
      </p:pic>
      <p:pic>
        <p:nvPicPr>
          <p:cNvPr id="5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9255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bc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9955" y="1071880"/>
            <a:ext cx="7222490" cy="532257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contents"/>
          <p:cNvPicPr>
            <a:picLocks noChangeAspect="1"/>
          </p:cNvPicPr>
          <p:nvPr/>
        </p:nvPicPr>
        <p:blipFill>
          <a:blip r:embed="rId7" cstate="print"/>
          <a:srcRect l="17743" t="19346" r="17515" b="13322"/>
          <a:stretch>
            <a:fillRect/>
          </a:stretch>
        </p:blipFill>
        <p:spPr>
          <a:xfrm>
            <a:off x="286385" y="26670"/>
            <a:ext cx="1988185" cy="10458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48715" y="4238943"/>
            <a:ext cx="2289359" cy="583565"/>
            <a:chOff x="2580" y="6624"/>
            <a:chExt cx="3605" cy="919"/>
          </a:xfrm>
        </p:grpSpPr>
        <p:sp>
          <p:nvSpPr>
            <p:cNvPr id="93" name="文本框 92">
              <a:hlinkClick r:id="rId8" action="ppaction://hlinksldjump"/>
            </p:cNvPr>
            <p:cNvSpPr txBox="1"/>
            <p:nvPr/>
          </p:nvSpPr>
          <p:spPr>
            <a:xfrm>
              <a:off x="3170" y="6624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Sum-up</a:t>
              </a:r>
            </a:p>
          </p:txBody>
        </p:sp>
        <p:sp>
          <p:nvSpPr>
            <p:cNvPr id="66" name=" 190"/>
            <p:cNvSpPr/>
            <p:nvPr/>
          </p:nvSpPr>
          <p:spPr>
            <a:xfrm>
              <a:off x="2580" y="6763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6644" y="1318895"/>
            <a:ext cx="4686166" cy="583565"/>
            <a:chOff x="2591" y="2416"/>
            <a:chExt cx="7380" cy="919"/>
          </a:xfrm>
        </p:grpSpPr>
        <p:sp>
          <p:nvSpPr>
            <p:cNvPr id="84" name="文本框 83">
              <a:hlinkClick r:id="rId9" action="ppaction://hlinksldjump"/>
            </p:cNvPr>
            <p:cNvSpPr txBox="1"/>
            <p:nvPr/>
          </p:nvSpPr>
          <p:spPr>
            <a:xfrm>
              <a:off x="3255" y="2416"/>
              <a:ext cx="6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Warm-up/Revision</a:t>
              </a:r>
            </a:p>
          </p:txBody>
        </p:sp>
        <p:sp>
          <p:nvSpPr>
            <p:cNvPr id="67" name=" 190"/>
            <p:cNvSpPr/>
            <p:nvPr/>
          </p:nvSpPr>
          <p:spPr>
            <a:xfrm>
              <a:off x="2591" y="2556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38216" y="2000240"/>
            <a:ext cx="3675881" cy="583565"/>
            <a:chOff x="2563" y="3855"/>
            <a:chExt cx="5789" cy="919"/>
          </a:xfrm>
        </p:grpSpPr>
        <p:sp>
          <p:nvSpPr>
            <p:cNvPr id="87" name="文本框 86">
              <a:hlinkClick r:id="rId10" action="ppaction://hlinksldjump"/>
            </p:cNvPr>
            <p:cNvSpPr txBox="1"/>
            <p:nvPr/>
          </p:nvSpPr>
          <p:spPr>
            <a:xfrm>
              <a:off x="3255" y="3855"/>
              <a:ext cx="50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Presentation</a:t>
              </a:r>
              <a:endParaRPr lang="zh-CN" altLang="en-US" sz="3200" b="1" dirty="0">
                <a:solidFill>
                  <a:srgbClr val="9E9A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8" name=" 190"/>
            <p:cNvSpPr/>
            <p:nvPr/>
          </p:nvSpPr>
          <p:spPr>
            <a:xfrm>
              <a:off x="2563" y="3971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48715" y="3441382"/>
            <a:ext cx="2299836" cy="583565"/>
            <a:chOff x="2563" y="5280"/>
            <a:chExt cx="3622" cy="919"/>
          </a:xfrm>
        </p:grpSpPr>
        <p:sp>
          <p:nvSpPr>
            <p:cNvPr id="90" name="文本框 89">
              <a:hlinkClick r:id="rId11" action="ppaction://hlinksldjump"/>
            </p:cNvPr>
            <p:cNvSpPr txBox="1"/>
            <p:nvPr/>
          </p:nvSpPr>
          <p:spPr>
            <a:xfrm>
              <a:off x="3170" y="5280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Test</a:t>
              </a:r>
              <a:endParaRPr lang="en-US" altLang="zh-CN" sz="3200" b="1" dirty="0">
                <a:solidFill>
                  <a:schemeClr val="tx2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9" name=" 190"/>
            <p:cNvSpPr/>
            <p:nvPr/>
          </p:nvSpPr>
          <p:spPr>
            <a:xfrm>
              <a:off x="2563" y="5385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93328" y="4920799"/>
            <a:ext cx="2747213" cy="583565"/>
            <a:chOff x="2535" y="8071"/>
            <a:chExt cx="4326" cy="919"/>
          </a:xfrm>
        </p:grpSpPr>
        <p:sp>
          <p:nvSpPr>
            <p:cNvPr id="96" name="文本框 95">
              <a:hlinkClick r:id="rId12" action="ppaction://hlinksldjump"/>
            </p:cNvPr>
            <p:cNvSpPr txBox="1"/>
            <p:nvPr/>
          </p:nvSpPr>
          <p:spPr>
            <a:xfrm>
              <a:off x="3170" y="8071"/>
              <a:ext cx="369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Homework</a:t>
              </a:r>
              <a:endParaRPr lang="en-US" altLang="zh-CN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0" name=" 190"/>
            <p:cNvSpPr/>
            <p:nvPr/>
          </p:nvSpPr>
          <p:spPr>
            <a:xfrm>
              <a:off x="2535" y="8210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>
            <a:hlinkClick r:id="rId13" action="ppaction://hlinksldjump"/>
          </p:cNvPr>
          <p:cNvSpPr txBox="1"/>
          <p:nvPr/>
        </p:nvSpPr>
        <p:spPr>
          <a:xfrm>
            <a:off x="1666844" y="257174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P68</a:t>
            </a:r>
            <a:endParaRPr lang="en-US" altLang="zh-CN" sz="2400" b="1" dirty="0">
              <a:solidFill>
                <a:schemeClr val="accent3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文本框 13">
            <a:hlinkClick r:id="rId14" action="ppaction://hlinksldjump"/>
          </p:cNvPr>
          <p:cNvSpPr txBox="1"/>
          <p:nvPr/>
        </p:nvSpPr>
        <p:spPr>
          <a:xfrm>
            <a:off x="1666844" y="2928934"/>
            <a:ext cx="42148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</a:t>
            </a:r>
            <a:r>
              <a:rPr lang="en-US" altLang="zh-CN" sz="24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P69</a:t>
            </a:r>
            <a:r>
              <a:rPr lang="en-US" altLang="zh-CN" sz="24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altLang="zh-CN" sz="2400" b="1" dirty="0">
              <a:solidFill>
                <a:schemeClr val="accent3">
                  <a:lumMod val="5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311900" y="1092835"/>
            <a:ext cx="5330825" cy="4831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585" y="1716405"/>
            <a:ext cx="5670550" cy="369951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6289040" y="1339850"/>
            <a:ext cx="5376545" cy="2793365"/>
            <a:chOff x="9904" y="2110"/>
            <a:chExt cx="8467" cy="4399"/>
          </a:xfrm>
        </p:grpSpPr>
        <p:sp>
          <p:nvSpPr>
            <p:cNvPr id="19458" name="Rectangle 3"/>
            <p:cNvSpPr/>
            <p:nvPr/>
          </p:nvSpPr>
          <p:spPr>
            <a:xfrm>
              <a:off x="10937" y="2110"/>
              <a:ext cx="701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Homework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904" y="4039"/>
              <a:ext cx="846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1.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复习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4-6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单元主要内容。</a:t>
              </a:r>
              <a:endPara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练习人称代词的用法。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  <p:pic>
        <p:nvPicPr>
          <p:cNvPr id="4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320" y="604678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9326245" y="5808345"/>
            <a:ext cx="1697990" cy="161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36930" y="5818505"/>
            <a:ext cx="1557020" cy="147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6024245"/>
            <a:ext cx="708025" cy="60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53115" y="6017260"/>
            <a:ext cx="921385" cy="61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3371564" y="1861769"/>
            <a:ext cx="5388479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Comic Sans MS" panose="030F0702030302020204" charset="0"/>
                <a:ea typeface="方正卡通简体" panose="03000509000000000000" pitchFamily="65" charset="-122"/>
                <a:cs typeface="Comic Sans MS" panose="030F0702030302020204" charset="0"/>
              </a:rPr>
              <a:t>Thank you!</a:t>
            </a: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7865" y="2838450"/>
            <a:ext cx="630174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8239760" y="4697730"/>
            <a:ext cx="1414145" cy="2036445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4200" y="4963795"/>
            <a:ext cx="1581785" cy="17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56690" y="22987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  <p:sp>
        <p:nvSpPr>
          <p:cNvPr id="19" name="矩形 18"/>
          <p:cNvSpPr/>
          <p:nvPr/>
        </p:nvSpPr>
        <p:spPr>
          <a:xfrm>
            <a:off x="5524496" y="1285860"/>
            <a:ext cx="5503545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7030A0"/>
                </a:solidFill>
              </a:rPr>
              <a:t>What is it doing?</a:t>
            </a:r>
          </a:p>
        </p:txBody>
      </p:sp>
      <p:sp>
        <p:nvSpPr>
          <p:cNvPr id="31" name="矩形 30"/>
          <p:cNvSpPr/>
          <p:nvPr/>
        </p:nvSpPr>
        <p:spPr>
          <a:xfrm>
            <a:off x="6810380" y="4000504"/>
            <a:ext cx="370095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FF0000"/>
                </a:solidFill>
              </a:rPr>
              <a:t>It is eating.</a:t>
            </a:r>
          </a:p>
        </p:txBody>
      </p:sp>
      <p:pic>
        <p:nvPicPr>
          <p:cNvPr id="18434" name="Picture 2" descr="https://wkretype.bdimg.com/retype/zoom/c28b1d6b02768e9951e7389b?pn=2&amp;o=jpg_6&amp;md5sum=41736c3da7c64dcd6a82a244a3b26660&amp;sign=f6e4d36156&amp;png=15868-56876&amp;jpg=64652-121057"/>
          <p:cNvPicPr>
            <a:picLocks noChangeAspect="1" noChangeArrowheads="1"/>
          </p:cNvPicPr>
          <p:nvPr/>
        </p:nvPicPr>
        <p:blipFill>
          <a:blip r:embed="rId7"/>
          <a:srcRect l="4167" t="21296" r="52083" b="20370"/>
          <a:stretch>
            <a:fillRect/>
          </a:stretch>
        </p:blipFill>
        <p:spPr bwMode="auto">
          <a:xfrm>
            <a:off x="881026" y="1142984"/>
            <a:ext cx="450059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下箭头 21"/>
          <p:cNvSpPr/>
          <p:nvPr/>
        </p:nvSpPr>
        <p:spPr>
          <a:xfrm>
            <a:off x="7667636" y="2571744"/>
            <a:ext cx="928694" cy="142876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2255" y="590327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5595934" y="1357298"/>
            <a:ext cx="5857916" cy="10147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7030A0"/>
                </a:solidFill>
              </a:rPr>
              <a:t>What is it doing?</a:t>
            </a:r>
          </a:p>
        </p:txBody>
      </p:sp>
      <p:sp>
        <p:nvSpPr>
          <p:cNvPr id="31" name="矩形 30"/>
          <p:cNvSpPr/>
          <p:nvPr/>
        </p:nvSpPr>
        <p:spPr>
          <a:xfrm>
            <a:off x="5381620" y="4000504"/>
            <a:ext cx="657229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FF0000"/>
                </a:solidFill>
              </a:rPr>
              <a:t>It is drinking water.</a:t>
            </a:r>
          </a:p>
        </p:txBody>
      </p:sp>
      <p:sp>
        <p:nvSpPr>
          <p:cNvPr id="22" name="下箭头 21"/>
          <p:cNvSpPr/>
          <p:nvPr/>
        </p:nvSpPr>
        <p:spPr>
          <a:xfrm>
            <a:off x="7667636" y="2571744"/>
            <a:ext cx="928694" cy="142876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082" name="Picture 2" descr="https://wkretype.bdimg.com/retype/zoom/c28b1d6b02768e9951e7389b?pn=3&amp;o=jpg_6&amp;md5sum=41736c3da7c64dcd6a82a244a3b26660&amp;sign=f6e4d36156&amp;png=56877-115277&amp;jpg=121058-177777"/>
          <p:cNvPicPr>
            <a:picLocks noChangeAspect="1" noChangeArrowheads="1"/>
          </p:cNvPicPr>
          <p:nvPr/>
        </p:nvPicPr>
        <p:blipFill>
          <a:blip r:embed="rId6"/>
          <a:srcRect l="2083" t="13889" r="50694" b="23148"/>
          <a:stretch>
            <a:fillRect/>
          </a:stretch>
        </p:blipFill>
        <p:spPr bwMode="auto">
          <a:xfrm>
            <a:off x="809588" y="1000108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5595934" y="1000108"/>
            <a:ext cx="5857916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7030A0"/>
                </a:solidFill>
              </a:rPr>
              <a:t>Where is it drinking water?</a:t>
            </a:r>
          </a:p>
        </p:txBody>
      </p:sp>
      <p:sp>
        <p:nvSpPr>
          <p:cNvPr id="31" name="矩形 30"/>
          <p:cNvSpPr/>
          <p:nvPr/>
        </p:nvSpPr>
        <p:spPr>
          <a:xfrm>
            <a:off x="5453058" y="4572008"/>
            <a:ext cx="657229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6000" b="1" dirty="0">
                <a:solidFill>
                  <a:srgbClr val="FF0000"/>
                </a:solidFill>
              </a:rPr>
              <a:t>It is beside the river.</a:t>
            </a:r>
          </a:p>
        </p:txBody>
      </p:sp>
      <p:sp>
        <p:nvSpPr>
          <p:cNvPr id="22" name="下箭头 21"/>
          <p:cNvSpPr/>
          <p:nvPr/>
        </p:nvSpPr>
        <p:spPr>
          <a:xfrm>
            <a:off x="7739074" y="3000372"/>
            <a:ext cx="928694" cy="142876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082" name="Picture 2" descr="https://wkretype.bdimg.com/retype/zoom/c28b1d6b02768e9951e7389b?pn=3&amp;o=jpg_6&amp;md5sum=41736c3da7c64dcd6a82a244a3b26660&amp;sign=f6e4d36156&amp;png=56877-115277&amp;jpg=121058-177777"/>
          <p:cNvPicPr>
            <a:picLocks noChangeAspect="1" noChangeArrowheads="1"/>
          </p:cNvPicPr>
          <p:nvPr/>
        </p:nvPicPr>
        <p:blipFill>
          <a:blip r:embed="rId6"/>
          <a:srcRect l="2083" t="13889" r="50694" b="23148"/>
          <a:stretch>
            <a:fillRect/>
          </a:stretch>
        </p:blipFill>
        <p:spPr bwMode="auto">
          <a:xfrm>
            <a:off x="809588" y="1000108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pic>
        <p:nvPicPr>
          <p:cNvPr id="17410" name="Picture 2" descr="https://timgsa.baidu.com/timg?image&amp;quality=80&amp;size=b9999_10000&amp;sec=1532751609347&amp;di=0b10468c7522a8adc7923ed8c4aacef2&amp;imgtype=0&amp;src=http%3A%2F%2Fpic27.photophoto.cn%2F20130531%2F0013025501097994_b.jpg"/>
          <p:cNvPicPr>
            <a:picLocks noChangeAspect="1" noChangeArrowheads="1"/>
          </p:cNvPicPr>
          <p:nvPr/>
        </p:nvPicPr>
        <p:blipFill>
          <a:blip r:embed="rId7"/>
          <a:srcRect b="3473"/>
          <a:stretch>
            <a:fillRect/>
          </a:stretch>
        </p:blipFill>
        <p:spPr bwMode="auto">
          <a:xfrm>
            <a:off x="3667108" y="1214422"/>
            <a:ext cx="4874271" cy="4143404"/>
          </a:xfrm>
          <a:prstGeom prst="rect">
            <a:avLst/>
          </a:prstGeom>
          <a:noFill/>
        </p:spPr>
      </p:pic>
      <p:pic>
        <p:nvPicPr>
          <p:cNvPr id="14" name="图片 13" descr="u=3435843910,2300956670&amp;fm=214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72" y="3143248"/>
            <a:ext cx="3238502" cy="2428876"/>
          </a:xfrm>
          <a:prstGeom prst="rect">
            <a:avLst/>
          </a:prstGeom>
        </p:spPr>
      </p:pic>
      <p:pic>
        <p:nvPicPr>
          <p:cNvPr id="15" name="图片 14" descr="u=3660768571,1691171204&amp;fm=214&amp;gp=0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25" y="3000372"/>
            <a:ext cx="3524275" cy="2643206"/>
          </a:xfrm>
          <a:prstGeom prst="rect">
            <a:avLst/>
          </a:prstGeom>
        </p:spPr>
      </p:pic>
      <p:sp>
        <p:nvSpPr>
          <p:cNvPr id="16" name="云形标注 1048600"/>
          <p:cNvSpPr/>
          <p:nvPr/>
        </p:nvSpPr>
        <p:spPr>
          <a:xfrm>
            <a:off x="452398" y="1214422"/>
            <a:ext cx="3714776" cy="1049015"/>
          </a:xfrm>
          <a:prstGeom prst="cloudCallout">
            <a:avLst>
              <a:gd name="adj1" fmla="val -25510"/>
              <a:gd name="adj2" fmla="val 155730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Whose book is this?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7" name="云形标注 1048600"/>
          <p:cNvSpPr/>
          <p:nvPr/>
        </p:nvSpPr>
        <p:spPr>
          <a:xfrm>
            <a:off x="8094345" y="1214120"/>
            <a:ext cx="4097020" cy="1386205"/>
          </a:xfrm>
          <a:prstGeom prst="cloudCallout">
            <a:avLst>
              <a:gd name="adj1" fmla="val 9715"/>
              <a:gd name="adj2" fmla="val 12808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This is Tom’s. Mine is at home.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pic>
        <p:nvPicPr>
          <p:cNvPr id="5" name="图片 5" descr="返回键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8950" y="570896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u=3435843910,2300956670&amp;fm=214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72" y="3143248"/>
            <a:ext cx="3238502" cy="2428876"/>
          </a:xfrm>
          <a:prstGeom prst="rect">
            <a:avLst/>
          </a:prstGeom>
        </p:spPr>
      </p:pic>
      <p:pic>
        <p:nvPicPr>
          <p:cNvPr id="15" name="图片 14" descr="u=3660768571,1691171204&amp;fm=214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25" y="3000372"/>
            <a:ext cx="3524275" cy="2643206"/>
          </a:xfrm>
          <a:prstGeom prst="rect">
            <a:avLst/>
          </a:prstGeom>
        </p:spPr>
      </p:pic>
      <p:sp>
        <p:nvSpPr>
          <p:cNvPr id="16" name="云形标注 1048600"/>
          <p:cNvSpPr/>
          <p:nvPr/>
        </p:nvSpPr>
        <p:spPr>
          <a:xfrm>
            <a:off x="3952875" y="857250"/>
            <a:ext cx="4474210" cy="1049020"/>
          </a:xfrm>
          <a:prstGeom prst="cloudCallout">
            <a:avLst>
              <a:gd name="adj1" fmla="val -106995"/>
              <a:gd name="adj2" fmla="val 17376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Whose cat is that?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7" name="云形标注 1048600"/>
          <p:cNvSpPr/>
          <p:nvPr/>
        </p:nvSpPr>
        <p:spPr>
          <a:xfrm>
            <a:off x="8239140" y="1214422"/>
            <a:ext cx="3714776" cy="1285884"/>
          </a:xfrm>
          <a:prstGeom prst="cloudCallout">
            <a:avLst>
              <a:gd name="adj1" fmla="val 9715"/>
              <a:gd name="adj2" fmla="val 12808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It  is … Where is your cat?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pic>
        <p:nvPicPr>
          <p:cNvPr id="50178" name="Picture 2" descr="https://timgsa.baidu.com/timg?image&amp;quality=80&amp;size=b9999_10000&amp;sec=1532751984496&amp;di=f92ef5e4212faea493ec5673dd4877a8&amp;imgtype=0&amp;src=http%3A%2F%2Fimgsrc.baidu.com%2Fimage%2Fc0%253Dshijue1%252C0%252C0%252C294%252C40%2Fsign%3D020f2e0d8082b90129a0cb701be4c302%2F4b90f603738da977f4e18301ba51f8198718e3ca.jpg"/>
          <p:cNvPicPr>
            <a:picLocks noChangeAspect="1" noChangeArrowheads="1"/>
          </p:cNvPicPr>
          <p:nvPr/>
        </p:nvPicPr>
        <p:blipFill>
          <a:blip r:embed="rId8"/>
          <a:srcRect b="5096"/>
          <a:stretch>
            <a:fillRect/>
          </a:stretch>
        </p:blipFill>
        <p:spPr bwMode="auto">
          <a:xfrm>
            <a:off x="2738414" y="2357430"/>
            <a:ext cx="6072230" cy="3832252"/>
          </a:xfrm>
          <a:prstGeom prst="rect">
            <a:avLst/>
          </a:prstGeom>
          <a:noFill/>
        </p:spPr>
      </p:pic>
      <p:sp>
        <p:nvSpPr>
          <p:cNvPr id="19" name="云形标注 1048600"/>
          <p:cNvSpPr/>
          <p:nvPr/>
        </p:nvSpPr>
        <p:spPr>
          <a:xfrm>
            <a:off x="238402" y="1142984"/>
            <a:ext cx="3714776" cy="1049015"/>
          </a:xfrm>
          <a:prstGeom prst="cloudCallout">
            <a:avLst>
              <a:gd name="adj1" fmla="val -13202"/>
              <a:gd name="adj2" fmla="val 176771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My cat is …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u=3435843910,2300956670&amp;fm=214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72" y="3143248"/>
            <a:ext cx="3238502" cy="2428876"/>
          </a:xfrm>
          <a:prstGeom prst="rect">
            <a:avLst/>
          </a:prstGeom>
        </p:spPr>
      </p:pic>
      <p:pic>
        <p:nvPicPr>
          <p:cNvPr id="15" name="图片 14" descr="u=3660768571,1691171204&amp;fm=214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25" y="3000372"/>
            <a:ext cx="3524275" cy="2643206"/>
          </a:xfrm>
          <a:prstGeom prst="rect">
            <a:avLst/>
          </a:prstGeom>
        </p:spPr>
      </p:pic>
      <p:sp>
        <p:nvSpPr>
          <p:cNvPr id="16" name="云形标注 1048600"/>
          <p:cNvSpPr/>
          <p:nvPr/>
        </p:nvSpPr>
        <p:spPr>
          <a:xfrm>
            <a:off x="3952875" y="622935"/>
            <a:ext cx="3235325" cy="1283335"/>
          </a:xfrm>
          <a:prstGeom prst="cloudCallout">
            <a:avLst>
              <a:gd name="adj1" fmla="val -106995"/>
              <a:gd name="adj2" fmla="val 17376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What is the panda doing?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7" name="云形标注 1048600"/>
          <p:cNvSpPr/>
          <p:nvPr/>
        </p:nvSpPr>
        <p:spPr>
          <a:xfrm>
            <a:off x="8239140" y="1214422"/>
            <a:ext cx="3714776" cy="1285884"/>
          </a:xfrm>
          <a:prstGeom prst="cloudCallout">
            <a:avLst>
              <a:gd name="adj1" fmla="val 9715"/>
              <a:gd name="adj2" fmla="val 12808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He is running.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9" name="云形标注 1048600"/>
          <p:cNvSpPr/>
          <p:nvPr/>
        </p:nvSpPr>
        <p:spPr>
          <a:xfrm>
            <a:off x="309245" y="975360"/>
            <a:ext cx="3357880" cy="1216660"/>
          </a:xfrm>
          <a:prstGeom prst="cloudCallout">
            <a:avLst>
              <a:gd name="adj1" fmla="val -13202"/>
              <a:gd name="adj2" fmla="val 176771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What will he do next?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66976" y="2500306"/>
            <a:ext cx="5574090" cy="3714776"/>
            <a:chOff x="2666976" y="2500306"/>
            <a:chExt cx="5574090" cy="3714776"/>
          </a:xfrm>
        </p:grpSpPr>
        <p:pic>
          <p:nvPicPr>
            <p:cNvPr id="51206" name="Picture 6" descr="https://timgsa.baidu.com/timg?image&amp;quality=80&amp;size=b9999_10000&amp;sec=1532756632370&amp;di=314c0eb7bd9afe4e809197b7a5a706ee&amp;imgtype=0&amp;src=http%3A%2F%2Fpic7.nipic.com%2F20100608%2F2457331_154639159862_2.jpg"/>
            <p:cNvPicPr>
              <a:picLocks noChangeAspect="1" noChangeArrowheads="1"/>
            </p:cNvPicPr>
            <p:nvPr/>
          </p:nvPicPr>
          <p:blipFill>
            <a:blip r:embed="rId8"/>
            <a:srcRect b="6435"/>
            <a:stretch>
              <a:fillRect/>
            </a:stretch>
          </p:blipFill>
          <p:spPr bwMode="auto">
            <a:xfrm>
              <a:off x="2666976" y="2500306"/>
              <a:ext cx="5574090" cy="3714776"/>
            </a:xfrm>
            <a:prstGeom prst="rect">
              <a:avLst/>
            </a:prstGeom>
            <a:noFill/>
          </p:spPr>
        </p:pic>
        <p:pic>
          <p:nvPicPr>
            <p:cNvPr id="51204" name="Picture 4" descr="https://timgsa.baidu.com/timg?image&amp;quality=80&amp;size=b9999_10000&amp;sec=1532756537859&amp;di=59ba94b13f28765b20eee522ee008ec0&amp;imgtype=0&amp;src=http%3A%2F%2Fpic151.nipic.com%2Ffile%2F20171227%2F18972292_160304920039_2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284" t="6406" r="17122" b="6460"/>
            <a:stretch>
              <a:fillRect/>
            </a:stretch>
          </p:blipFill>
          <p:spPr bwMode="auto">
            <a:xfrm>
              <a:off x="3667108" y="3429000"/>
              <a:ext cx="1228485" cy="1643098"/>
            </a:xfrm>
            <a:prstGeom prst="rect">
              <a:avLst/>
            </a:prstGeom>
            <a:noFill/>
          </p:spPr>
        </p:pic>
      </p:grpSp>
      <p:sp>
        <p:nvSpPr>
          <p:cNvPr id="18" name="云形标注 1048600"/>
          <p:cNvSpPr/>
          <p:nvPr/>
        </p:nvSpPr>
        <p:spPr>
          <a:xfrm>
            <a:off x="8167702" y="2857496"/>
            <a:ext cx="1928826" cy="928694"/>
          </a:xfrm>
          <a:prstGeom prst="cloudCallout">
            <a:avLst>
              <a:gd name="adj1" fmla="val 36452"/>
              <a:gd name="adj2" fmla="val 91304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....</a:t>
            </a:r>
            <a:endParaRPr lang="zh-CN" altLang="zh-CN" sz="2800" b="1" dirty="0">
              <a:latin typeface="Times New Roman" panose="02020603050405020304" charset="0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19" grpId="0" bldLvl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38084" y="428604"/>
            <a:ext cx="9501453" cy="5536470"/>
            <a:chOff x="238084" y="428604"/>
            <a:chExt cx="9501453" cy="5536470"/>
          </a:xfrm>
        </p:grpSpPr>
        <p:grpSp>
          <p:nvGrpSpPr>
            <p:cNvPr id="31" name="组合 30"/>
            <p:cNvGrpSpPr/>
            <p:nvPr/>
          </p:nvGrpSpPr>
          <p:grpSpPr>
            <a:xfrm>
              <a:off x="238084" y="428604"/>
              <a:ext cx="9501453" cy="5536470"/>
              <a:chOff x="142483" y="-1227048"/>
              <a:chExt cx="10144196" cy="7608148"/>
            </a:xfrm>
          </p:grpSpPr>
          <p:pic>
            <p:nvPicPr>
              <p:cNvPr id="13314" name="Picture 2" descr="https://wkretype.bdimg.com/retype/zoom/c28b1d6b02768e9951e7389b?pn=10&amp;o=jpg_6&amp;md5sum=41736c3da7c64dcd6a82a244a3b26660&amp;sign=f6e4d36156&amp;png=563385-967688&amp;jpg=810605-1071542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2FFFE"/>
                  </a:clrFrom>
                  <a:clrTo>
                    <a:srgbClr val="F2FF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2483" y="-1227048"/>
                <a:ext cx="10144196" cy="7608148"/>
              </a:xfrm>
              <a:prstGeom prst="rect">
                <a:avLst/>
              </a:prstGeom>
              <a:noFill/>
            </p:spPr>
          </p:pic>
          <p:sp>
            <p:nvSpPr>
              <p:cNvPr id="29" name="矩形 28"/>
              <p:cNvSpPr/>
              <p:nvPr/>
            </p:nvSpPr>
            <p:spPr>
              <a:xfrm>
                <a:off x="600106" y="-834371"/>
                <a:ext cx="9572692" cy="18715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3300"/>
                  </a:lnSpc>
                </a:pPr>
                <a:r>
                  <a:rPr lang="en-US" altLang="zh-CN" sz="2400" b="1" dirty="0"/>
                  <a:t>Let's play the game "</a:t>
                </a:r>
                <a:r>
                  <a:rPr lang="en-US" altLang="zh-CN" sz="2400" b="1" dirty="0" err="1"/>
                  <a:t>l'm</a:t>
                </a:r>
                <a:r>
                  <a:rPr lang="en-US" altLang="zh-CN" sz="2400" b="1" dirty="0"/>
                  <a:t> in the picture". Please show your</a:t>
                </a:r>
              </a:p>
              <a:p>
                <a:pPr lvl="0">
                  <a:lnSpc>
                    <a:spcPts val="3300"/>
                  </a:lnSpc>
                </a:pPr>
                <a:r>
                  <a:rPr lang="en-US" altLang="zh-CN" sz="2400" b="1" dirty="0"/>
                  <a:t>partner a picture of an interesting place. Put yourself in the</a:t>
                </a:r>
              </a:p>
              <a:p>
                <a:pPr lvl="0">
                  <a:lnSpc>
                    <a:spcPts val="3300"/>
                  </a:lnSpc>
                </a:pPr>
                <a:r>
                  <a:rPr lang="en-US" altLang="zh-CN" sz="2400" b="1" dirty="0"/>
                  <a:t>picture. Ask and answer the questions.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405152" y="926271"/>
                <a:ext cx="4423692" cy="255880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Where are you?</a:t>
                </a:r>
              </a:p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What are you doing?</a:t>
                </a:r>
              </a:p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Which season is it?</a:t>
                </a:r>
              </a:p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Are there any people there?</a:t>
                </a:r>
              </a:p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If so, what are they doing?</a:t>
                </a:r>
              </a:p>
              <a:p>
                <a:pPr lvl="0">
                  <a:lnSpc>
                    <a:spcPts val="2300"/>
                  </a:lnSpc>
                </a:pPr>
                <a:r>
                  <a:rPr lang="en-US" altLang="zh-CN" sz="2000" b="1" dirty="0"/>
                  <a:t>What will you do next?</a:t>
                </a:r>
              </a:p>
            </p:txBody>
          </p:sp>
        </p:grpSp>
        <p:sp>
          <p:nvSpPr>
            <p:cNvPr id="32" name="圆角矩形标注 31"/>
            <p:cNvSpPr/>
            <p:nvPr/>
          </p:nvSpPr>
          <p:spPr>
            <a:xfrm>
              <a:off x="2309786" y="3786190"/>
              <a:ext cx="3071834" cy="785818"/>
            </a:xfrm>
            <a:prstGeom prst="wedgeRoundRectCallout">
              <a:avLst>
                <a:gd name="adj1" fmla="val -36981"/>
                <a:gd name="adj2" fmla="val 80155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标注 32"/>
            <p:cNvSpPr/>
            <p:nvPr/>
          </p:nvSpPr>
          <p:spPr>
            <a:xfrm>
              <a:off x="5310182" y="3857628"/>
              <a:ext cx="3357586" cy="785818"/>
            </a:xfrm>
            <a:prstGeom prst="wedgeRoundRectCallout">
              <a:avLst>
                <a:gd name="adj1" fmla="val 35799"/>
                <a:gd name="adj2" fmla="val 68117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标注 33"/>
            <p:cNvSpPr/>
            <p:nvPr/>
          </p:nvSpPr>
          <p:spPr>
            <a:xfrm>
              <a:off x="3167042" y="4500570"/>
              <a:ext cx="4857784" cy="928694"/>
            </a:xfrm>
            <a:prstGeom prst="wedgeRoundRectCallout">
              <a:avLst>
                <a:gd name="adj1" fmla="val 31580"/>
                <a:gd name="adj2" fmla="val 82161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圆角矩形标注 37"/>
          <p:cNvSpPr/>
          <p:nvPr/>
        </p:nvSpPr>
        <p:spPr>
          <a:xfrm>
            <a:off x="2309786" y="3786190"/>
            <a:ext cx="2857520" cy="785818"/>
          </a:xfrm>
          <a:prstGeom prst="wedgeRoundRectCallout">
            <a:avLst>
              <a:gd name="adj1" fmla="val -46764"/>
              <a:gd name="adj2" fmla="val 785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Where are you?</a:t>
            </a:r>
          </a:p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What are you doing?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5238744" y="3786190"/>
            <a:ext cx="2857520" cy="785818"/>
          </a:xfrm>
          <a:prstGeom prst="wedgeRoundRectCallout">
            <a:avLst>
              <a:gd name="adj1" fmla="val 50890"/>
              <a:gd name="adj2" fmla="val 8256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I’m in Jilin now.</a:t>
            </a:r>
          </a:p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I’m playing in the snow.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3381356" y="4714884"/>
            <a:ext cx="1714512" cy="714380"/>
          </a:xfrm>
          <a:prstGeom prst="wedgeRoundRectCallout">
            <a:avLst>
              <a:gd name="adj1" fmla="val -72281"/>
              <a:gd name="adj2" fmla="val 3882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Which season is it?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5238744" y="4643446"/>
            <a:ext cx="2857520" cy="785818"/>
          </a:xfrm>
          <a:prstGeom prst="wedgeRoundRectCallout">
            <a:avLst>
              <a:gd name="adj1" fmla="val 60270"/>
              <a:gd name="adj2" fmla="val 3040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Winter. </a:t>
            </a:r>
          </a:p>
          <a:p>
            <a:pPr algn="ctr"/>
            <a:r>
              <a:rPr lang="en-US" altLang="zh-CN" sz="2000" b="1" dirty="0">
                <a:solidFill>
                  <a:schemeClr val="tx1"/>
                </a:solidFill>
              </a:rPr>
              <a:t>It’s my </a:t>
            </a:r>
            <a:r>
              <a:rPr lang="en-US" altLang="zh-CN" sz="2000" b="1" dirty="0" err="1">
                <a:solidFill>
                  <a:schemeClr val="tx1"/>
                </a:solidFill>
              </a:rPr>
              <a:t>favourite</a:t>
            </a:r>
            <a:r>
              <a:rPr lang="en-US" altLang="zh-CN" sz="2000" b="1" dirty="0">
                <a:solidFill>
                  <a:schemeClr val="tx1"/>
                </a:solidFill>
              </a:rPr>
              <a:t> season.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9855" y="590327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737</Words>
  <Application>Microsoft Office PowerPoint</Application>
  <PresentationFormat>宽屏</PresentationFormat>
  <Paragraphs>162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楷体</vt:lpstr>
      <vt:lpstr>隶书</vt:lpstr>
      <vt:lpstr>Arial</vt:lpstr>
      <vt:lpstr>Calibri</vt:lpstr>
      <vt:lpstr>Comic Sans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Lecano&amp;Qingmei</cp:lastModifiedBy>
  <cp:revision>1364</cp:revision>
  <dcterms:created xsi:type="dcterms:W3CDTF">2017-05-17T10:13:00Z</dcterms:created>
  <dcterms:modified xsi:type="dcterms:W3CDTF">2021-01-08T13:08:13Z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