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63" r:id="rId2"/>
    <p:sldId id="547" r:id="rId3"/>
    <p:sldId id="522" r:id="rId4"/>
    <p:sldId id="430" r:id="rId5"/>
    <p:sldId id="619" r:id="rId6"/>
    <p:sldId id="620" r:id="rId7"/>
    <p:sldId id="616" r:id="rId8"/>
    <p:sldId id="431" r:id="rId9"/>
    <p:sldId id="606" r:id="rId10"/>
    <p:sldId id="621" r:id="rId11"/>
    <p:sldId id="623" r:id="rId12"/>
    <p:sldId id="624" r:id="rId13"/>
    <p:sldId id="622" r:id="rId14"/>
    <p:sldId id="627" r:id="rId15"/>
    <p:sldId id="516" r:id="rId16"/>
    <p:sldId id="486" r:id="rId17"/>
    <p:sldId id="418" r:id="rId18"/>
    <p:sldId id="377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47">
          <p15:clr>
            <a:srgbClr val="A4A3A4"/>
          </p15:clr>
        </p15:guide>
        <p15:guide id="2" pos="7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66FFFF"/>
    <a:srgbClr val="99FF99"/>
    <a:srgbClr val="FFFFCC"/>
    <a:srgbClr val="0000FF"/>
    <a:srgbClr val="FFFF66"/>
    <a:srgbClr val="0066FF"/>
    <a:srgbClr val="0000CC"/>
    <a:srgbClr val="00009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92" d="100"/>
          <a:sy n="92" d="100"/>
        </p:scale>
        <p:origin x="384" y="53"/>
      </p:cViewPr>
      <p:guideLst>
        <p:guide orient="horz" pos="3947"/>
        <p:guide pos="7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notesViewPr>
    <p:cSldViewPr>
      <p:cViewPr varScale="1">
        <p:scale>
          <a:sx n="65" d="100"/>
          <a:sy n="65" d="100"/>
        </p:scale>
        <p:origin x="3000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FAA37702-D5E3-4707-8A3C-612CFA15045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EEE7233-FCC9-49FE-867E-3AE781CF789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BDEB68-F653-49C7-A40F-ED3EBAD74695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302C725-C1F4-48FF-A580-E2BEF1D77AE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A7BB5BF-0ED7-40EB-A93A-3D0694B0D22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D4DAB0-5E8E-47F1-983C-F678F7BEF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5993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4251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t>‹#›</a:t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407479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Warm-up/Revision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28289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Presentation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21431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Practice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21431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Contents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158305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Test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21431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Sum-up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2456180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Homework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t>‹#›</a:t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98EFFDE-B3C9-4923-85DF-70239F656A4A}" type="datetime1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2021/1/8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  <a:t>1/8/2021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t>‹#›</a:t>
            </a:fld>
            <a:endParaRPr kumimoji="0" lang="zh-CN" altLang="en-US" b="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ABABDA5-C600-45D3-A2E8-9B3D6F1CCD43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11424592" y="81263"/>
            <a:ext cx="683441" cy="68344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pn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4.emf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slide" Target="slide2.xml"/><Relationship Id="rId5" Type="http://schemas.openxmlformats.org/officeDocument/2006/relationships/image" Target="../media/image14.emf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4.emf"/><Relationship Id="rId4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4.emf"/><Relationship Id="rId4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1.jpeg"/><Relationship Id="rId5" Type="http://schemas.openxmlformats.org/officeDocument/2006/relationships/image" Target="../media/image14.emf"/><Relationship Id="rId4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3.png"/><Relationship Id="rId7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png"/><Relationship Id="rId5" Type="http://schemas.openxmlformats.org/officeDocument/2006/relationships/image" Target="../media/image14.emf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7.emf"/><Relationship Id="rId7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14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emf"/><Relationship Id="rId5" Type="http://schemas.openxmlformats.org/officeDocument/2006/relationships/image" Target="../media/image7.emf"/><Relationship Id="rId4" Type="http://schemas.openxmlformats.org/officeDocument/2006/relationships/image" Target="../media/image13.png"/><Relationship Id="rId9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3.png"/><Relationship Id="rId7" Type="http://schemas.openxmlformats.org/officeDocument/2006/relationships/image" Target="../media/image8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3.png"/><Relationship Id="rId5" Type="http://schemas.openxmlformats.org/officeDocument/2006/relationships/image" Target="../media/image14.emf"/><Relationship Id="rId4" Type="http://schemas.openxmlformats.org/officeDocument/2006/relationships/image" Target="../media/image7.emf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13" Type="http://schemas.openxmlformats.org/officeDocument/2006/relationships/slide" Target="slide15.xml"/><Relationship Id="rId3" Type="http://schemas.openxmlformats.org/officeDocument/2006/relationships/hyperlink" Target="&#36229;&#38142;&#25509;&#20869;&#23481;/&#20154;&#25945;&#20116;&#19979;%20&#35838;&#25991;Recycle%202.mp4" TargetMode="External"/><Relationship Id="rId7" Type="http://schemas.openxmlformats.org/officeDocument/2006/relationships/image" Target="../media/image7.emf"/><Relationship Id="rId12" Type="http://schemas.openxmlformats.org/officeDocument/2006/relationships/slide" Target="slide4.xml"/><Relationship Id="rId2" Type="http://schemas.openxmlformats.org/officeDocument/2006/relationships/image" Target="../media/image11.jpeg"/><Relationship Id="rId16" Type="http://schemas.openxmlformats.org/officeDocument/2006/relationships/slide" Target="slide1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png"/><Relationship Id="rId11" Type="http://schemas.openxmlformats.org/officeDocument/2006/relationships/slide" Target="slide3.xml"/><Relationship Id="rId5" Type="http://schemas.openxmlformats.org/officeDocument/2006/relationships/image" Target="../media/image4.png"/><Relationship Id="rId15" Type="http://schemas.openxmlformats.org/officeDocument/2006/relationships/slide" Target="slide7.xml"/><Relationship Id="rId10" Type="http://schemas.openxmlformats.org/officeDocument/2006/relationships/slide" Target="slide16.xml"/><Relationship Id="rId4" Type="http://schemas.openxmlformats.org/officeDocument/2006/relationships/image" Target="../media/image12.jpeg"/><Relationship Id="rId9" Type="http://schemas.openxmlformats.org/officeDocument/2006/relationships/image" Target="../media/image15.jpeg"/><Relationship Id="rId14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3.png"/><Relationship Id="rId7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png"/><Relationship Id="rId5" Type="http://schemas.openxmlformats.org/officeDocument/2006/relationships/image" Target="../media/image14.emf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3.png"/><Relationship Id="rId7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png"/><Relationship Id="rId5" Type="http://schemas.openxmlformats.org/officeDocument/2006/relationships/image" Target="../media/image14.emf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4.emf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4.emf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4.png"/><Relationship Id="rId7" Type="http://schemas.openxmlformats.org/officeDocument/2006/relationships/hyperlink" Target="&#36229;&#38142;&#25509;&#20869;&#23481;/&#20154;&#25945;&#20116;&#19979;%20&#35838;&#25991;Recycle%202.mp4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emf"/><Relationship Id="rId11" Type="http://schemas.openxmlformats.org/officeDocument/2006/relationships/image" Target="../media/image16.jpeg"/><Relationship Id="rId5" Type="http://schemas.openxmlformats.org/officeDocument/2006/relationships/image" Target="../media/image7.emf"/><Relationship Id="rId10" Type="http://schemas.openxmlformats.org/officeDocument/2006/relationships/slide" Target="slide2.xml"/><Relationship Id="rId4" Type="http://schemas.openxmlformats.org/officeDocument/2006/relationships/image" Target="../media/image13.png"/><Relationship Id="rId9" Type="http://schemas.openxmlformats.org/officeDocument/2006/relationships/hyperlink" Target="file:///C:\Users\Emily\Desktop\&#19971;&#24425;&#35838;&#22530;&#20154;&#20116;&#19979;&#27491;&#25991;&#35838;&#20214;\&#19971;&#24425;&#35838;&#22530;&#20154;&#20116;&#19979;&#35838;&#25991;&#26391;&#35835;&#35270;&#39057;\&#20154;&#25945;&#20116;&#19979;%20&#35838;&#25991;Recycle%202.mp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emf"/><Relationship Id="rId5" Type="http://schemas.openxmlformats.org/officeDocument/2006/relationships/image" Target="../media/image7.emf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0.png"/><Relationship Id="rId5" Type="http://schemas.openxmlformats.org/officeDocument/2006/relationships/image" Target="../media/image14.emf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1952596" y="3143248"/>
            <a:ext cx="10239404" cy="2204720"/>
          </a:xfrm>
          <a:prstGeom prst="rect">
            <a:avLst/>
          </a:prstGeom>
          <a:noFill/>
          <a:ln w="9525">
            <a:noFill/>
          </a:ln>
        </p:spPr>
        <p:txBody>
          <a:bodyPr wrap="square" lIns="51435" tIns="25718" rIns="51435" bIns="25718">
            <a:spAutoFit/>
          </a:bodyPr>
          <a:lstStyle/>
          <a:p>
            <a:r>
              <a:rPr lang="en-US" altLang="zh-CN" sz="2800" dirty="0">
                <a:solidFill>
                  <a:schemeClr val="accent3">
                    <a:lumMod val="75000"/>
                  </a:schemeClr>
                </a:solidFill>
              </a:rPr>
              <a:t>Listen and match.</a:t>
            </a:r>
          </a:p>
          <a:p>
            <a:r>
              <a:rPr lang="en-US" altLang="zh-CN" sz="2800" dirty="0">
                <a:solidFill>
                  <a:schemeClr val="tx2"/>
                </a:solidFill>
              </a:rPr>
              <a:t>Listen to dialogue 2 and tick the right picture. What</a:t>
            </a:r>
          </a:p>
          <a:p>
            <a:r>
              <a:rPr lang="en-US" altLang="zh-CN" sz="2800" dirty="0">
                <a:solidFill>
                  <a:schemeClr val="tx2"/>
                </a:solidFill>
              </a:rPr>
              <a:t>are the children doing?</a:t>
            </a:r>
          </a:p>
          <a:p>
            <a:r>
              <a:rPr lang="en-US" altLang="zh-CN" sz="2800" dirty="0"/>
              <a:t>Read the chant and write the months in the correct column.</a:t>
            </a:r>
          </a:p>
          <a:p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</a:rPr>
              <a:t>A game: Animals and dates.</a:t>
            </a:r>
            <a:endParaRPr lang="en-US" altLang="zh-CN" sz="28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2400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4344" name="图片 14"/>
          <p:cNvPicPr>
            <a:picLocks noChangeAspect="1"/>
          </p:cNvPicPr>
          <p:nvPr/>
        </p:nvPicPr>
        <p:blipFill>
          <a:blip r:embed="rId3" cstate="print"/>
          <a:srcRect l="33527" b="78349"/>
          <a:stretch>
            <a:fillRect/>
          </a:stretch>
        </p:blipFill>
        <p:spPr bwMode="auto">
          <a:xfrm>
            <a:off x="5080" y="4735195"/>
            <a:ext cx="5382260" cy="2160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5215255" y="5662930"/>
            <a:ext cx="295465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图片 9"/>
          <p:cNvPicPr>
            <a:picLocks noChangeAspect="1"/>
          </p:cNvPicPr>
          <p:nvPr/>
        </p:nvPicPr>
        <p:blipFill>
          <a:blip r:embed="rId5" cstate="print"/>
          <a:srcRect r="33527" b="78349"/>
          <a:stretch>
            <a:fillRect/>
          </a:stretch>
        </p:blipFill>
        <p:spPr bwMode="auto">
          <a:xfrm>
            <a:off x="6536055" y="4596765"/>
            <a:ext cx="5633720" cy="2261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51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95028" y="623665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936949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" name="TextBox 1048583"/>
          <p:cNvSpPr>
            <a:spLocks noChangeArrowheads="1"/>
          </p:cNvSpPr>
          <p:nvPr/>
        </p:nvSpPr>
        <p:spPr bwMode="auto">
          <a:xfrm>
            <a:off x="2952728" y="2428868"/>
            <a:ext cx="604901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atinLnBrk="1"/>
            <a:r>
              <a:rPr lang="zh-CN" altLang="en-US" sz="3200" dirty="0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人教版(三年级起点</a:t>
            </a:r>
            <a:r>
              <a:rPr lang="en-US" altLang="zh-CN" sz="3200" dirty="0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)</a:t>
            </a:r>
            <a:r>
              <a:rPr lang="zh-CN" altLang="en-US" sz="3200" dirty="0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五年级下册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2398" y="5123572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048581"/>
          <p:cNvSpPr>
            <a:spLocks noChangeArrowheads="1"/>
          </p:cNvSpPr>
          <p:nvPr/>
        </p:nvSpPr>
        <p:spPr bwMode="auto">
          <a:xfrm>
            <a:off x="3881422" y="857232"/>
            <a:ext cx="5103180" cy="14452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400" b="1" dirty="0">
                <a:solidFill>
                  <a:srgbClr val="6600CC"/>
                </a:solidFill>
                <a:latin typeface="Comic Sans MS" panose="030F0702030302020204" charset="0"/>
                <a:ea typeface="微软雅黑" panose="020B0503020204020204" charset="-122"/>
                <a:cs typeface="Comic Sans MS" panose="030F0702030302020204" charset="0"/>
                <a:sym typeface="Segoe Script" panose="020B0504020000000003" pitchFamily="34" charset="0"/>
              </a:rPr>
              <a:t>Recycle  2</a:t>
            </a:r>
          </a:p>
          <a:p>
            <a:pPr algn="ctr" latinLnBrk="1"/>
            <a:r>
              <a:rPr lang="en-US" altLang="zh-CN" sz="4400" b="1" dirty="0">
                <a:solidFill>
                  <a:srgbClr val="6600CC"/>
                </a:solidFill>
                <a:latin typeface="Comic Sans MS" panose="030F0702030302020204" charset="0"/>
                <a:ea typeface="微软雅黑" panose="020B0503020204020204" charset="-122"/>
                <a:cs typeface="Comic Sans MS" panose="030F0702030302020204" charset="0"/>
                <a:sym typeface="Segoe Script" panose="020B0504020000000003" pitchFamily="34" charset="0"/>
              </a:rPr>
              <a:t>   </a:t>
            </a:r>
            <a:endParaRPr kumimoji="0" lang="zh-CN" altLang="en-US" sz="4400" b="1" i="0" u="none" strike="noStrike" kern="1200" cap="none" spc="0" normalizeH="0" baseline="0" noProof="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  <a:sym typeface="Segoe Script" panose="020B05040200000000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bldLvl="0"/>
      <p:bldP spid="15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2097267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222500" y="6213158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09726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209726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696450" y="6343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图片 2097238"/>
          <p:cNvPicPr/>
          <p:nvPr/>
        </p:nvPicPr>
        <p:blipFill>
          <a:blip r:embed="rId2" cstate="print"/>
          <a:srcRect r="72971"/>
          <a:stretch>
            <a:fillRect/>
          </a:stretch>
        </p:blipFill>
        <p:spPr>
          <a:xfrm>
            <a:off x="8107363" y="6042025"/>
            <a:ext cx="1624012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2097239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352675" y="6348413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209724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09750" y="6510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209724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823450" y="6470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矩形 27"/>
          <p:cNvSpPr/>
          <p:nvPr/>
        </p:nvSpPr>
        <p:spPr>
          <a:xfrm>
            <a:off x="1095657" y="1927851"/>
            <a:ext cx="9929882" cy="4411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30000"/>
              </a:lnSpc>
            </a:pPr>
            <a:r>
              <a:rPr lang="en-US" sz="3600" dirty="0" err="1"/>
              <a:t>1. When</a:t>
            </a:r>
            <a:r>
              <a:rPr lang="en-US" sz="3600" dirty="0"/>
              <a:t> is the sports </a:t>
            </a:r>
            <a:r>
              <a:rPr lang="en-US" sz="3600" dirty="0" err="1"/>
              <a:t>day?It</a:t>
            </a:r>
            <a:r>
              <a:rPr lang="en-US" sz="3600" dirty="0"/>
              <a:t> is in </a:t>
            </a:r>
            <a:r>
              <a:rPr lang="zh-CN" altLang="en-US" sz="3600" u="sng" dirty="0"/>
              <a:t>　　　　</a:t>
            </a:r>
            <a:r>
              <a:rPr lang="en-US" sz="3600" dirty="0"/>
              <a:t>.  </a:t>
            </a:r>
            <a:endParaRPr lang="zh-CN" altLang="en-US" sz="3600" dirty="0"/>
          </a:p>
          <a:p>
            <a:pPr eaLnBrk="1" latinLnBrk="0" hangingPunct="1">
              <a:lnSpc>
                <a:spcPct val="130000"/>
              </a:lnSpc>
            </a:pPr>
            <a:r>
              <a:rPr lang="en-US" sz="3600" dirty="0" err="1"/>
              <a:t>    A. June</a:t>
            </a:r>
            <a:r>
              <a:rPr lang="zh-CN" altLang="en-US" sz="3600" dirty="0"/>
              <a:t>　　</a:t>
            </a:r>
            <a:r>
              <a:rPr lang="en-US" sz="3600" dirty="0" err="1"/>
              <a:t>B. July</a:t>
            </a:r>
            <a:r>
              <a:rPr lang="zh-CN" altLang="en-US" sz="3600" dirty="0"/>
              <a:t>　　</a:t>
            </a:r>
            <a:r>
              <a:rPr lang="en-US" sz="3600" dirty="0" err="1"/>
              <a:t>C. August</a:t>
            </a:r>
            <a:endParaRPr lang="zh-CN" altLang="en-US" sz="3600" dirty="0"/>
          </a:p>
          <a:p>
            <a:pPr eaLnBrk="1" latinLnBrk="0" hangingPunct="1">
              <a:lnSpc>
                <a:spcPct val="130000"/>
              </a:lnSpc>
            </a:pPr>
            <a:r>
              <a:rPr lang="en-US" sz="3600" dirty="0" err="1"/>
              <a:t>2. Mike’s</a:t>
            </a:r>
            <a:r>
              <a:rPr lang="en-US" sz="3600" dirty="0"/>
              <a:t> mum: Be a good boy. </a:t>
            </a:r>
            <a:r>
              <a:rPr lang="zh-CN" altLang="en-US" sz="3600" u="sng" dirty="0"/>
              <a:t>　　　　</a:t>
            </a:r>
            <a:r>
              <a:rPr lang="en-US" sz="3600" dirty="0"/>
              <a:t>. </a:t>
            </a:r>
            <a:endParaRPr lang="zh-CN" altLang="en-US" sz="3600" dirty="0"/>
          </a:p>
          <a:p>
            <a:pPr eaLnBrk="1" latinLnBrk="0" hangingPunct="1">
              <a:lnSpc>
                <a:spcPct val="130000"/>
              </a:lnSpc>
            </a:pPr>
            <a:r>
              <a:rPr lang="en-US" sz="3600" dirty="0" err="1"/>
              <a:t>    A. Work</a:t>
            </a:r>
            <a:r>
              <a:rPr lang="en-US" sz="3600" dirty="0"/>
              <a:t> quietly</a:t>
            </a:r>
            <a:endParaRPr lang="zh-CN" altLang="en-US" sz="3600" dirty="0"/>
          </a:p>
          <a:p>
            <a:pPr eaLnBrk="1" latinLnBrk="0" hangingPunct="1">
              <a:lnSpc>
                <a:spcPct val="130000"/>
              </a:lnSpc>
            </a:pPr>
            <a:r>
              <a:rPr lang="en-US" sz="3600" dirty="0" err="1"/>
              <a:t>    B. Keep</a:t>
            </a:r>
            <a:r>
              <a:rPr lang="en-US" sz="3600" dirty="0"/>
              <a:t> your room clean</a:t>
            </a:r>
            <a:endParaRPr lang="zh-CN" altLang="en-US" sz="3600" dirty="0"/>
          </a:p>
          <a:p>
            <a:pPr eaLnBrk="1" latinLnBrk="0" hangingPunct="1">
              <a:lnSpc>
                <a:spcPct val="130000"/>
              </a:lnSpc>
            </a:pPr>
            <a:r>
              <a:rPr lang="en-US" sz="3600" dirty="0" err="1"/>
              <a:t>    C. Talk</a:t>
            </a:r>
            <a:r>
              <a:rPr lang="en-US" sz="3600" dirty="0"/>
              <a:t> quietly</a:t>
            </a:r>
            <a:endParaRPr lang="zh-CN" altLang="en-US" sz="3600" dirty="0"/>
          </a:p>
        </p:txBody>
      </p:sp>
      <p:sp>
        <p:nvSpPr>
          <p:cNvPr id="16" name="矩形 15"/>
          <p:cNvSpPr/>
          <p:nvPr/>
        </p:nvSpPr>
        <p:spPr>
          <a:xfrm>
            <a:off x="881343" y="570212"/>
            <a:ext cx="9929882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7030A0"/>
                </a:solidFill>
              </a:rPr>
              <a:t>Listen to dialogues 1 and </a:t>
            </a:r>
            <a:r>
              <a:rPr lang="en-US" altLang="zh-CN" sz="3600" dirty="0" err="1">
                <a:solidFill>
                  <a:srgbClr val="7030A0"/>
                </a:solidFill>
              </a:rPr>
              <a:t>4.Choose</a:t>
            </a:r>
            <a:r>
              <a:rPr lang="en-US" altLang="zh-CN" sz="3600" dirty="0">
                <a:solidFill>
                  <a:srgbClr val="7030A0"/>
                </a:solidFill>
              </a:rPr>
              <a:t> the</a:t>
            </a:r>
          </a:p>
          <a:p>
            <a:r>
              <a:rPr lang="en-US" altLang="zh-CN" sz="3600" dirty="0">
                <a:solidFill>
                  <a:srgbClr val="7030A0"/>
                </a:solidFill>
              </a:rPr>
              <a:t>right answers.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8239140" y="200024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013080" y="336581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2097267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222500" y="6213158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09726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209726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696450" y="6343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图片 2097238"/>
          <p:cNvPicPr/>
          <p:nvPr/>
        </p:nvPicPr>
        <p:blipFill>
          <a:blip r:embed="rId2" cstate="print"/>
          <a:srcRect r="72971"/>
          <a:stretch>
            <a:fillRect/>
          </a:stretch>
        </p:blipFill>
        <p:spPr>
          <a:xfrm>
            <a:off x="8107363" y="6042025"/>
            <a:ext cx="1624012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2097239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352675" y="6348413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209724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09750" y="6510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209724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823450" y="6470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/>
        </p:nvSpPr>
        <p:spPr>
          <a:xfrm>
            <a:off x="595274" y="571480"/>
            <a:ext cx="95012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7030A0"/>
                </a:solidFill>
              </a:rPr>
              <a:t>Read the chant and write the months in the correct column.</a:t>
            </a:r>
          </a:p>
        </p:txBody>
      </p:sp>
      <p:sp>
        <p:nvSpPr>
          <p:cNvPr id="19" name="矩形 18"/>
          <p:cNvSpPr/>
          <p:nvPr/>
        </p:nvSpPr>
        <p:spPr>
          <a:xfrm>
            <a:off x="1595406" y="1928802"/>
            <a:ext cx="95726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dirty="0"/>
              <a:t>Thirty days has September, </a:t>
            </a:r>
            <a:r>
              <a:rPr lang="en-US" altLang="zh-CN" sz="3600" dirty="0" err="1"/>
              <a:t>ApriI</a:t>
            </a:r>
            <a:r>
              <a:rPr lang="en-US" altLang="zh-CN" sz="3600" dirty="0"/>
              <a:t>, June and November;</a:t>
            </a:r>
          </a:p>
          <a:p>
            <a:pPr lvl="0"/>
            <a:r>
              <a:rPr lang="en-US" altLang="zh-CN" sz="3600" dirty="0"/>
              <a:t>______________________________</a:t>
            </a:r>
            <a:endParaRPr lang="zh-CN" altLang="en-US" sz="3600" dirty="0"/>
          </a:p>
          <a:p>
            <a:pPr lvl="0"/>
            <a:r>
              <a:rPr lang="en-US" altLang="zh-CN" sz="3600" dirty="0"/>
              <a:t>February has twenty- eight alone.</a:t>
            </a:r>
          </a:p>
          <a:p>
            <a:pPr lvl="0"/>
            <a:r>
              <a:rPr lang="en-US" altLang="zh-CN" sz="3600" dirty="0"/>
              <a:t>_________________________________</a:t>
            </a:r>
            <a:endParaRPr lang="zh-CN" altLang="en-US" sz="3600" dirty="0"/>
          </a:p>
        </p:txBody>
      </p:sp>
      <p:sp>
        <p:nvSpPr>
          <p:cNvPr id="20" name="矩形 19"/>
          <p:cNvSpPr/>
          <p:nvPr/>
        </p:nvSpPr>
        <p:spPr>
          <a:xfrm>
            <a:off x="2024034" y="3000372"/>
            <a:ext cx="664530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dirty="0">
                <a:solidFill>
                  <a:srgbClr val="FF0000"/>
                </a:solidFill>
              </a:rPr>
              <a:t>9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月、</a:t>
            </a:r>
            <a:r>
              <a:rPr lang="en-US" altLang="zh-CN" sz="3600" dirty="0">
                <a:solidFill>
                  <a:srgbClr val="FF0000"/>
                </a:solidFill>
              </a:rPr>
              <a:t>4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月、</a:t>
            </a:r>
            <a:r>
              <a:rPr lang="en-US" altLang="zh-CN" sz="3600" dirty="0">
                <a:solidFill>
                  <a:srgbClr val="FF0000"/>
                </a:solidFill>
              </a:rPr>
              <a:t>6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月和</a:t>
            </a:r>
            <a:r>
              <a:rPr lang="en-US" altLang="zh-CN" sz="3600" dirty="0">
                <a:solidFill>
                  <a:srgbClr val="FF0000"/>
                </a:solidFill>
              </a:rPr>
              <a:t>11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月有</a:t>
            </a:r>
            <a:r>
              <a:rPr lang="en-US" altLang="zh-CN" sz="3600" dirty="0">
                <a:solidFill>
                  <a:srgbClr val="FF0000"/>
                </a:solidFill>
              </a:rPr>
              <a:t>30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09984" y="4144014"/>
            <a:ext cx="32308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只有</a:t>
            </a:r>
            <a:r>
              <a:rPr lang="en-US" altLang="zh-CN" sz="3600" dirty="0">
                <a:solidFill>
                  <a:srgbClr val="FF0000"/>
                </a:solidFill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600" dirty="0">
                <a:solidFill>
                  <a:srgbClr val="FF0000"/>
                </a:solidFill>
              </a:rPr>
              <a:t>28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5" name="图片 5" descr="返回键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6325" y="5657533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2097267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222500" y="6213158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09726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209726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696450" y="6343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图片 2097238"/>
          <p:cNvPicPr/>
          <p:nvPr/>
        </p:nvPicPr>
        <p:blipFill>
          <a:blip r:embed="rId2" cstate="print"/>
          <a:srcRect r="72971"/>
          <a:stretch>
            <a:fillRect/>
          </a:stretch>
        </p:blipFill>
        <p:spPr>
          <a:xfrm>
            <a:off x="8107363" y="6042025"/>
            <a:ext cx="1624012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2097239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352675" y="6348413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209724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09750" y="6510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209724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823450" y="6470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/>
        </p:nvSpPr>
        <p:spPr>
          <a:xfrm>
            <a:off x="595274" y="571480"/>
            <a:ext cx="95012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7030A0"/>
                </a:solidFill>
              </a:rPr>
              <a:t>Read the chant and write the months in the correct column.</a:t>
            </a:r>
          </a:p>
        </p:txBody>
      </p:sp>
      <p:sp>
        <p:nvSpPr>
          <p:cNvPr id="17" name="矩形 16"/>
          <p:cNvSpPr/>
          <p:nvPr/>
        </p:nvSpPr>
        <p:spPr>
          <a:xfrm>
            <a:off x="1666875" y="1784350"/>
            <a:ext cx="8029575" cy="403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Comic Sans MS" panose="030F0702030302020204" charset="0"/>
                <a:ea typeface="楷体" panose="02010609060101010101" pitchFamily="49" charset="-122"/>
              </a:rPr>
              <a:t>All the rest have thirty-one.</a:t>
            </a:r>
          </a:p>
          <a:p>
            <a:r>
              <a:rPr lang="en-US" altLang="zh-CN" sz="3200" dirty="0">
                <a:latin typeface="Comic Sans MS" panose="030F0702030302020204" charset="0"/>
                <a:ea typeface="楷体" panose="02010609060101010101" pitchFamily="49" charset="-122"/>
              </a:rPr>
              <a:t>Except in leap year.</a:t>
            </a:r>
          </a:p>
          <a:p>
            <a:endParaRPr lang="en-US" altLang="zh-CN" sz="3200" dirty="0">
              <a:latin typeface="Comic Sans MS" panose="030F0702030302020204" charset="0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Comic Sans MS" panose="030F0702030302020204" charset="0"/>
                <a:ea typeface="楷体" panose="02010609060101010101" pitchFamily="49" charset="-122"/>
              </a:rPr>
              <a:t>___________________________</a:t>
            </a:r>
          </a:p>
          <a:p>
            <a:r>
              <a:rPr lang="en-US" altLang="zh-CN" sz="3200" dirty="0">
                <a:latin typeface="Comic Sans MS" panose="030F0702030302020204" charset="0"/>
                <a:ea typeface="楷体" panose="02010609060101010101" pitchFamily="49" charset="-122"/>
              </a:rPr>
              <a:t>That's the time </a:t>
            </a:r>
          </a:p>
          <a:p>
            <a:r>
              <a:rPr lang="en-US" altLang="zh-CN" sz="3200" dirty="0">
                <a:latin typeface="Comic Sans MS" panose="030F0702030302020204" charset="0"/>
                <a:ea typeface="楷体" panose="02010609060101010101" pitchFamily="49" charset="-122"/>
              </a:rPr>
              <a:t>When February's days are twenty-nine.</a:t>
            </a:r>
          </a:p>
          <a:p>
            <a:endParaRPr lang="en-US" altLang="zh-CN" sz="3200" dirty="0">
              <a:latin typeface="Comic Sans MS" panose="030F0702030302020204" charset="0"/>
              <a:ea typeface="楷体" panose="02010609060101010101" pitchFamily="49" charset="-122"/>
            </a:endParaRPr>
          </a:p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</a:rPr>
              <a:t>__________________________</a:t>
            </a:r>
            <a:endParaRPr lang="zh-CN" altLang="en-US" sz="3200" dirty="0">
              <a:solidFill>
                <a:srgbClr val="FF0000"/>
              </a:solidFill>
              <a:latin typeface="Comic Sans MS" panose="030F0702030302020204" charset="0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37995" y="3072130"/>
            <a:ext cx="60128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</a:rPr>
              <a:t>剩下所有的都是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</a:rPr>
              <a:t>31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</a:rPr>
              <a:t>天。除了闰年。</a:t>
            </a:r>
          </a:p>
        </p:txBody>
      </p:sp>
      <p:sp>
        <p:nvSpPr>
          <p:cNvPr id="22" name="矩形 21"/>
          <p:cNvSpPr/>
          <p:nvPr/>
        </p:nvSpPr>
        <p:spPr>
          <a:xfrm>
            <a:off x="1881158" y="4929198"/>
            <a:ext cx="62611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</a:rPr>
              <a:t>那就是当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</a:rPr>
              <a:t>月有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</a:rPr>
              <a:t>29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</a:rPr>
              <a:t>天的时候。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2097267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222500" y="6213158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09726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209726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696450" y="6343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图片 2097238"/>
          <p:cNvPicPr/>
          <p:nvPr/>
        </p:nvPicPr>
        <p:blipFill>
          <a:blip r:embed="rId2" cstate="print"/>
          <a:srcRect r="72971"/>
          <a:stretch>
            <a:fillRect/>
          </a:stretch>
        </p:blipFill>
        <p:spPr>
          <a:xfrm>
            <a:off x="8107363" y="6042025"/>
            <a:ext cx="1624012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2097239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352675" y="6348413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209724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09750" y="6510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209724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823450" y="6470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/>
        </p:nvSpPr>
        <p:spPr>
          <a:xfrm>
            <a:off x="809588" y="857232"/>
            <a:ext cx="99298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7030A0"/>
                </a:solidFill>
              </a:rPr>
              <a:t>Listen to dialogues 1 and </a:t>
            </a:r>
            <a:r>
              <a:rPr lang="en-US" altLang="zh-CN" sz="3600" dirty="0" err="1">
                <a:solidFill>
                  <a:srgbClr val="7030A0"/>
                </a:solidFill>
              </a:rPr>
              <a:t>4.Choose</a:t>
            </a:r>
            <a:r>
              <a:rPr lang="en-US" altLang="zh-CN" sz="3600" dirty="0">
                <a:solidFill>
                  <a:srgbClr val="7030A0"/>
                </a:solidFill>
              </a:rPr>
              <a:t> the right answers.</a:t>
            </a:r>
            <a:endParaRPr lang="zh-CN" altLang="en-US" dirty="0"/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1666844" y="2071678"/>
          <a:ext cx="9644130" cy="4000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4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14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47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/>
                        <a:t>28/29 days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/>
                        <a:t>30 days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/>
                        <a:t>31 days</a:t>
                      </a:r>
                      <a:endParaRPr lang="zh-CN" alt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7586">
                <a:tc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矩形 19"/>
          <p:cNvSpPr/>
          <p:nvPr/>
        </p:nvSpPr>
        <p:spPr>
          <a:xfrm>
            <a:off x="8167702" y="2714620"/>
            <a:ext cx="1755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FF0000"/>
                </a:solidFill>
              </a:rPr>
              <a:t>January</a:t>
            </a:r>
          </a:p>
        </p:txBody>
      </p:sp>
      <p:sp>
        <p:nvSpPr>
          <p:cNvPr id="21" name="矩形 20"/>
          <p:cNvSpPr/>
          <p:nvPr/>
        </p:nvSpPr>
        <p:spPr>
          <a:xfrm>
            <a:off x="2309786" y="3500438"/>
            <a:ext cx="21595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FF0000"/>
                </a:solidFill>
              </a:rPr>
              <a:t>February</a:t>
            </a:r>
          </a:p>
        </p:txBody>
      </p:sp>
      <p:sp>
        <p:nvSpPr>
          <p:cNvPr id="22" name="矩形 21"/>
          <p:cNvSpPr/>
          <p:nvPr/>
        </p:nvSpPr>
        <p:spPr>
          <a:xfrm>
            <a:off x="8167702" y="3202780"/>
            <a:ext cx="13917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FF0000"/>
                </a:solidFill>
              </a:rPr>
              <a:t>March</a:t>
            </a:r>
          </a:p>
        </p:txBody>
      </p:sp>
      <p:sp>
        <p:nvSpPr>
          <p:cNvPr id="23" name="矩形 22"/>
          <p:cNvSpPr/>
          <p:nvPr/>
        </p:nvSpPr>
        <p:spPr>
          <a:xfrm>
            <a:off x="5167306" y="2786058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FF0000"/>
                </a:solidFill>
              </a:rPr>
              <a:t>April</a:t>
            </a:r>
          </a:p>
        </p:txBody>
      </p:sp>
      <p:sp>
        <p:nvSpPr>
          <p:cNvPr id="29" name="矩形 28"/>
          <p:cNvSpPr/>
          <p:nvPr/>
        </p:nvSpPr>
        <p:spPr>
          <a:xfrm>
            <a:off x="8167702" y="3690940"/>
            <a:ext cx="9813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FF0000"/>
                </a:solidFill>
              </a:rPr>
              <a:t>May</a:t>
            </a:r>
          </a:p>
        </p:txBody>
      </p:sp>
      <p:sp>
        <p:nvSpPr>
          <p:cNvPr id="30" name="矩形 29"/>
          <p:cNvSpPr/>
          <p:nvPr/>
        </p:nvSpPr>
        <p:spPr>
          <a:xfrm>
            <a:off x="5167306" y="3548063"/>
            <a:ext cx="12618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FF0000"/>
                </a:solidFill>
              </a:rPr>
              <a:t>June</a:t>
            </a:r>
          </a:p>
        </p:txBody>
      </p:sp>
      <p:sp>
        <p:nvSpPr>
          <p:cNvPr id="31" name="矩形 30"/>
          <p:cNvSpPr/>
          <p:nvPr/>
        </p:nvSpPr>
        <p:spPr>
          <a:xfrm>
            <a:off x="8167702" y="4179100"/>
            <a:ext cx="10038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FF0000"/>
                </a:solidFill>
              </a:rPr>
              <a:t>July</a:t>
            </a:r>
          </a:p>
        </p:txBody>
      </p:sp>
      <p:sp>
        <p:nvSpPr>
          <p:cNvPr id="32" name="矩形 31"/>
          <p:cNvSpPr/>
          <p:nvPr/>
        </p:nvSpPr>
        <p:spPr>
          <a:xfrm>
            <a:off x="8167702" y="4667260"/>
            <a:ext cx="1595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FF0000"/>
                </a:solidFill>
              </a:rPr>
              <a:t>August</a:t>
            </a:r>
          </a:p>
        </p:txBody>
      </p:sp>
      <p:sp>
        <p:nvSpPr>
          <p:cNvPr id="33" name="矩形 32"/>
          <p:cNvSpPr/>
          <p:nvPr/>
        </p:nvSpPr>
        <p:spPr>
          <a:xfrm>
            <a:off x="5167306" y="4310068"/>
            <a:ext cx="2569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FF0000"/>
                </a:solidFill>
              </a:rPr>
              <a:t>September</a:t>
            </a:r>
          </a:p>
        </p:txBody>
      </p:sp>
      <p:sp>
        <p:nvSpPr>
          <p:cNvPr id="34" name="矩形 33"/>
          <p:cNvSpPr/>
          <p:nvPr/>
        </p:nvSpPr>
        <p:spPr>
          <a:xfrm>
            <a:off x="8167702" y="5155420"/>
            <a:ext cx="1755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FF0000"/>
                </a:solidFill>
              </a:rPr>
              <a:t>October</a:t>
            </a:r>
          </a:p>
        </p:txBody>
      </p:sp>
      <p:sp>
        <p:nvSpPr>
          <p:cNvPr id="35" name="矩形 34"/>
          <p:cNvSpPr/>
          <p:nvPr/>
        </p:nvSpPr>
        <p:spPr>
          <a:xfrm>
            <a:off x="5167306" y="5072074"/>
            <a:ext cx="24416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FF0000"/>
                </a:solidFill>
              </a:rPr>
              <a:t>November</a:t>
            </a:r>
          </a:p>
        </p:txBody>
      </p:sp>
      <p:sp>
        <p:nvSpPr>
          <p:cNvPr id="36" name="矩形 35"/>
          <p:cNvSpPr/>
          <p:nvPr/>
        </p:nvSpPr>
        <p:spPr>
          <a:xfrm>
            <a:off x="8167702" y="5643578"/>
            <a:ext cx="21675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FF0000"/>
                </a:solidFill>
              </a:rPr>
              <a:t>December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2097267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222500" y="6213158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09726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209726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696450" y="6343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图片 2097238"/>
          <p:cNvPicPr/>
          <p:nvPr/>
        </p:nvPicPr>
        <p:blipFill>
          <a:blip r:embed="rId2" cstate="print"/>
          <a:srcRect r="72971"/>
          <a:stretch>
            <a:fillRect/>
          </a:stretch>
        </p:blipFill>
        <p:spPr>
          <a:xfrm>
            <a:off x="8107363" y="6042025"/>
            <a:ext cx="1624012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2097239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352675" y="6348413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209724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09750" y="6510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209724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823450" y="6470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/>
        </p:nvSpPr>
        <p:spPr>
          <a:xfrm>
            <a:off x="0" y="0"/>
            <a:ext cx="6357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7030A0"/>
                </a:solidFill>
              </a:rPr>
              <a:t>A game. Animals and dates.</a:t>
            </a:r>
            <a:endParaRPr lang="zh-CN" altLang="en-US" dirty="0"/>
          </a:p>
        </p:txBody>
      </p:sp>
      <p:grpSp>
        <p:nvGrpSpPr>
          <p:cNvPr id="44" name="组合 43"/>
          <p:cNvGrpSpPr/>
          <p:nvPr/>
        </p:nvGrpSpPr>
        <p:grpSpPr>
          <a:xfrm>
            <a:off x="1523968" y="1928802"/>
            <a:ext cx="8858312" cy="4071966"/>
            <a:chOff x="1523968" y="1928802"/>
            <a:chExt cx="8858312" cy="4071966"/>
          </a:xfrm>
        </p:grpSpPr>
        <p:pic>
          <p:nvPicPr>
            <p:cNvPr id="1026" name="Picture 2" descr="https://wkretype.bdimg.com/retype/zoom/abe46fd5a58da0116c1749de?pn=15&amp;o=jpg_6&amp;md5sum=2d241ea100a5d422d9e5f430b68fd43a&amp;sign=081401e37a&amp;png=455869-578379&amp;jpg=1783539-1956537"/>
            <p:cNvPicPr>
              <a:picLocks noChangeAspect="1" noChangeArrowheads="1"/>
            </p:cNvPicPr>
            <p:nvPr/>
          </p:nvPicPr>
          <p:blipFill>
            <a:blip r:embed="rId6"/>
            <a:srcRect l="8564" t="18518" r="5324" b="28704"/>
            <a:stretch>
              <a:fillRect/>
            </a:stretch>
          </p:blipFill>
          <p:spPr bwMode="auto">
            <a:xfrm>
              <a:off x="1523968" y="1928802"/>
              <a:ext cx="8858312" cy="4071966"/>
            </a:xfrm>
            <a:prstGeom prst="rect">
              <a:avLst/>
            </a:prstGeom>
            <a:noFill/>
          </p:spPr>
        </p:pic>
        <p:sp>
          <p:nvSpPr>
            <p:cNvPr id="37" name="矩形 36"/>
            <p:cNvSpPr/>
            <p:nvPr/>
          </p:nvSpPr>
          <p:spPr>
            <a:xfrm rot="466261">
              <a:off x="3218520" y="3218624"/>
              <a:ext cx="2606105" cy="461665"/>
            </a:xfrm>
            <a:prstGeom prst="rect">
              <a:avLst/>
            </a:prstGeom>
            <a:solidFill>
              <a:srgbClr val="CCFF99"/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2400" dirty="0">
                  <a:solidFill>
                    <a:prstClr val="black"/>
                  </a:solidFill>
                </a:rPr>
                <a:t>New Year’s Day</a:t>
              </a:r>
            </a:p>
          </p:txBody>
        </p:sp>
        <p:sp>
          <p:nvSpPr>
            <p:cNvPr id="38" name="矩形 37"/>
            <p:cNvSpPr/>
            <p:nvPr/>
          </p:nvSpPr>
          <p:spPr>
            <a:xfrm rot="20715914">
              <a:off x="6007463" y="2949618"/>
              <a:ext cx="1733913" cy="461665"/>
            </a:xfrm>
            <a:prstGeom prst="rect">
              <a:avLst/>
            </a:prstGeom>
            <a:solidFill>
              <a:srgbClr val="CCFF99"/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2400" dirty="0">
                  <a:solidFill>
                    <a:prstClr val="black"/>
                  </a:solidFill>
                </a:rPr>
                <a:t>Christmas</a:t>
              </a:r>
            </a:p>
          </p:txBody>
        </p:sp>
        <p:sp>
          <p:nvSpPr>
            <p:cNvPr id="39" name="矩形 38"/>
            <p:cNvSpPr/>
            <p:nvPr/>
          </p:nvSpPr>
          <p:spPr>
            <a:xfrm rot="20935708">
              <a:off x="5972266" y="3456683"/>
              <a:ext cx="2706445" cy="461665"/>
            </a:xfrm>
            <a:prstGeom prst="rect">
              <a:avLst/>
            </a:prstGeom>
            <a:solidFill>
              <a:srgbClr val="CCFF99"/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2400" dirty="0">
                  <a:solidFill>
                    <a:prstClr val="black"/>
                  </a:solidFill>
                </a:rPr>
                <a:t>April Fool's Day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3309918" y="3786190"/>
              <a:ext cx="2428892" cy="461665"/>
            </a:xfrm>
            <a:prstGeom prst="rect">
              <a:avLst/>
            </a:prstGeom>
            <a:solidFill>
              <a:srgbClr val="CCFF99"/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2400" dirty="0">
                  <a:solidFill>
                    <a:prstClr val="black"/>
                  </a:solidFill>
                </a:rPr>
                <a:t>Teachers'  Day</a:t>
              </a:r>
            </a:p>
          </p:txBody>
        </p:sp>
        <p:sp>
          <p:nvSpPr>
            <p:cNvPr id="41" name="矩形 40"/>
            <p:cNvSpPr/>
            <p:nvPr/>
          </p:nvSpPr>
          <p:spPr>
            <a:xfrm rot="474523">
              <a:off x="2879656" y="4452768"/>
              <a:ext cx="2523963" cy="461665"/>
            </a:xfrm>
            <a:prstGeom prst="rect">
              <a:avLst/>
            </a:prstGeom>
            <a:solidFill>
              <a:srgbClr val="CCFF99"/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2400" dirty="0">
                  <a:solidFill>
                    <a:prstClr val="black"/>
                  </a:solidFill>
                </a:rPr>
                <a:t>Children's Day</a:t>
              </a:r>
            </a:p>
          </p:txBody>
        </p:sp>
        <p:sp>
          <p:nvSpPr>
            <p:cNvPr id="42" name="矩形 41"/>
            <p:cNvSpPr/>
            <p:nvPr/>
          </p:nvSpPr>
          <p:spPr>
            <a:xfrm rot="20939950">
              <a:off x="5825978" y="4504655"/>
              <a:ext cx="3082208" cy="461665"/>
            </a:xfrm>
            <a:prstGeom prst="rect">
              <a:avLst/>
            </a:prstGeom>
            <a:solidFill>
              <a:srgbClr val="CCFF99"/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2400" dirty="0">
                  <a:solidFill>
                    <a:prstClr val="black"/>
                  </a:solidFill>
                </a:rPr>
                <a:t>Mid-Autumn Day</a:t>
              </a:r>
            </a:p>
          </p:txBody>
        </p:sp>
        <p:sp>
          <p:nvSpPr>
            <p:cNvPr id="43" name="矩形 42"/>
            <p:cNvSpPr/>
            <p:nvPr/>
          </p:nvSpPr>
          <p:spPr>
            <a:xfrm rot="20879177">
              <a:off x="5347666" y="4122588"/>
              <a:ext cx="2479780" cy="461665"/>
            </a:xfrm>
            <a:prstGeom prst="rect">
              <a:avLst/>
            </a:prstGeom>
            <a:solidFill>
              <a:srgbClr val="CCFF99"/>
            </a:solidFill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prstClr val="black"/>
                  </a:solidFill>
                </a:rPr>
                <a:t>Your  birthday</a:t>
              </a:r>
              <a:endParaRPr lang="zh-CN" altLang="en-US" dirty="0"/>
            </a:p>
          </p:txBody>
        </p:sp>
      </p:grpSp>
      <p:sp>
        <p:nvSpPr>
          <p:cNvPr id="45" name="云形标注 1048600"/>
          <p:cNvSpPr/>
          <p:nvPr/>
        </p:nvSpPr>
        <p:spPr>
          <a:xfrm>
            <a:off x="166370" y="642620"/>
            <a:ext cx="4999355" cy="929005"/>
          </a:xfrm>
          <a:prstGeom prst="wedgeRoundRectCallout">
            <a:avLst>
              <a:gd name="adj1" fmla="val 7191"/>
              <a:gd name="adj2" fmla="val 128706"/>
              <a:gd name="adj3" fmla="val 16667"/>
            </a:avLst>
          </a:prstGeom>
          <a:gradFill rotWithShape="1">
            <a:gsLst>
              <a:gs pos="0">
                <a:srgbClr val="A6E4FF">
                  <a:alpha val="100000"/>
                </a:srgbClr>
              </a:gs>
              <a:gs pos="34998">
                <a:srgbClr val="BFEDFF">
                  <a:alpha val="100000"/>
                </a:srgbClr>
              </a:gs>
              <a:gs pos="100000">
                <a:srgbClr val="E6F9FF">
                  <a:alpha val="100000"/>
                </a:srgbClr>
              </a:gs>
              <a:gs pos="100000">
                <a:srgbClr val="E6F9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4BACC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latinLnBrk="1"/>
            <a:r>
              <a:rPr lang="en-US" altLang="zh-CN" sz="2400" dirty="0">
                <a:solidFill>
                  <a:srgbClr val="000000"/>
                </a:solidFill>
                <a:latin typeface="Comic Sans MS" panose="030F0702030302020204" charset="0"/>
                <a:sym typeface="宋体" panose="02010600030101010101" pitchFamily="2" charset="-122"/>
              </a:rPr>
              <a:t>Pandas, pandas and pandas. Tell me when Children’s Day comes.</a:t>
            </a:r>
            <a:endParaRPr lang="zh-CN" altLang="zh-CN" sz="2400" dirty="0">
              <a:solidFill>
                <a:srgbClr val="000000"/>
              </a:solidFill>
              <a:latin typeface="Comic Sans MS" panose="030F0702030302020204" charset="0"/>
              <a:sym typeface="宋体" panose="02010600030101010101" pitchFamily="2" charset="-122"/>
            </a:endParaRPr>
          </a:p>
        </p:txBody>
      </p:sp>
      <p:sp>
        <p:nvSpPr>
          <p:cNvPr id="46" name="云形标注 1048600"/>
          <p:cNvSpPr/>
          <p:nvPr/>
        </p:nvSpPr>
        <p:spPr>
          <a:xfrm>
            <a:off x="5238744" y="1285860"/>
            <a:ext cx="1714512" cy="428628"/>
          </a:xfrm>
          <a:prstGeom prst="wedgeRoundRectCallout">
            <a:avLst>
              <a:gd name="adj1" fmla="val 7191"/>
              <a:gd name="adj2" fmla="val 128706"/>
              <a:gd name="adj3" fmla="val 16667"/>
            </a:avLst>
          </a:prstGeom>
          <a:gradFill rotWithShape="1">
            <a:gsLst>
              <a:gs pos="0">
                <a:srgbClr val="A6E4FF">
                  <a:alpha val="100000"/>
                </a:srgbClr>
              </a:gs>
              <a:gs pos="34998">
                <a:srgbClr val="BFEDFF">
                  <a:alpha val="100000"/>
                </a:srgbClr>
              </a:gs>
              <a:gs pos="100000">
                <a:srgbClr val="E6F9FF">
                  <a:alpha val="100000"/>
                </a:srgbClr>
              </a:gs>
              <a:gs pos="100000">
                <a:srgbClr val="E6F9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4BACC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latinLnBrk="1"/>
            <a:r>
              <a:rPr lang="en-US" altLang="zh-CN" sz="2400" dirty="0">
                <a:solidFill>
                  <a:srgbClr val="000000"/>
                </a:solidFill>
                <a:latin typeface="Comic Sans MS" panose="030F0702030302020204" charset="0"/>
                <a:sym typeface="宋体" panose="02010600030101010101" pitchFamily="2" charset="-122"/>
              </a:rPr>
              <a:t>It’s on …</a:t>
            </a:r>
            <a:endParaRPr lang="zh-CN" altLang="zh-CN" sz="2400" dirty="0">
              <a:solidFill>
                <a:srgbClr val="000000"/>
              </a:solidFill>
              <a:latin typeface="Comic Sans MS" panose="030F0702030302020204" charset="0"/>
              <a:sym typeface="宋体" panose="02010600030101010101" pitchFamily="2" charset="-122"/>
            </a:endParaRPr>
          </a:p>
        </p:txBody>
      </p:sp>
      <p:sp>
        <p:nvSpPr>
          <p:cNvPr id="47" name="云形标注 1048600"/>
          <p:cNvSpPr/>
          <p:nvPr/>
        </p:nvSpPr>
        <p:spPr>
          <a:xfrm>
            <a:off x="7119902" y="1000108"/>
            <a:ext cx="5072098" cy="928694"/>
          </a:xfrm>
          <a:prstGeom prst="wedgeRoundRectCallout">
            <a:avLst>
              <a:gd name="adj1" fmla="val -47204"/>
              <a:gd name="adj2" fmla="val 81173"/>
              <a:gd name="adj3" fmla="val 16667"/>
            </a:avLst>
          </a:prstGeom>
          <a:gradFill rotWithShape="1">
            <a:gsLst>
              <a:gs pos="0">
                <a:srgbClr val="A6E4FF">
                  <a:alpha val="100000"/>
                </a:srgbClr>
              </a:gs>
              <a:gs pos="34998">
                <a:srgbClr val="BFEDFF">
                  <a:alpha val="100000"/>
                </a:srgbClr>
              </a:gs>
              <a:gs pos="100000">
                <a:srgbClr val="E6F9FF">
                  <a:alpha val="100000"/>
                </a:srgbClr>
              </a:gs>
              <a:gs pos="100000">
                <a:srgbClr val="E6F9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4BACC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latinLnBrk="1"/>
            <a:r>
              <a:rPr lang="en-US" altLang="zh-CN" sz="2400" dirty="0">
                <a:solidFill>
                  <a:srgbClr val="000000"/>
                </a:solidFill>
                <a:latin typeface="Comic Sans MS" panose="030F0702030302020204" charset="0"/>
                <a:sym typeface="宋体" panose="02010600030101010101" pitchFamily="2" charset="-122"/>
              </a:rPr>
              <a:t>Monkeys, monkeys and monkeys. Tell me when Easter comes.</a:t>
            </a:r>
            <a:endParaRPr lang="zh-CN" altLang="zh-CN" sz="2400" dirty="0">
              <a:solidFill>
                <a:srgbClr val="000000"/>
              </a:solidFill>
              <a:latin typeface="Comic Sans MS" panose="030F07020303020202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74980" y="1138555"/>
            <a:ext cx="11242040" cy="4523105"/>
          </a:xfrm>
          <a:prstGeom prst="rect">
            <a:avLst/>
          </a:prstGeom>
          <a:solidFill>
            <a:srgbClr val="66FFFF"/>
          </a:solidFill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endParaRPr lang="en-US" altLang="zh-CN" sz="3200" dirty="0"/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3200" dirty="0"/>
              <a:t>(       )1. </a:t>
            </a:r>
            <a:r>
              <a:rPr lang="en-US" altLang="zh-CN" sz="3200" dirty="0" err="1"/>
              <a:t>Here________are</a:t>
            </a:r>
            <a:r>
              <a:rPr lang="en-US" altLang="zh-CN" sz="3200" dirty="0"/>
              <a:t>.                   A. they       B. their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3200" dirty="0"/>
              <a:t>(       )2. The monkey is________.         A. dance    B. dancing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3200" dirty="0"/>
              <a:t>(       )3. That </a:t>
            </a:r>
            <a:r>
              <a:rPr lang="en-US" altLang="zh-CN" sz="3200" dirty="0" err="1"/>
              <a:t>is_________elephant</a:t>
            </a:r>
            <a:r>
              <a:rPr lang="en-US" altLang="zh-CN" sz="3200" dirty="0"/>
              <a:t>.      A. an          </a:t>
            </a:r>
            <a:r>
              <a:rPr lang="en-US" altLang="zh-CN" sz="3200" dirty="0" err="1"/>
              <a:t>B.a</a:t>
            </a:r>
            <a:endParaRPr lang="en-US" altLang="zh-CN" sz="3200" dirty="0"/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3200" dirty="0"/>
              <a:t>(       )4. </a:t>
            </a:r>
            <a:r>
              <a:rPr lang="en-US" altLang="zh-CN" sz="3200" dirty="0" err="1"/>
              <a:t>He_______reading</a:t>
            </a:r>
            <a:r>
              <a:rPr lang="en-US" altLang="zh-CN" sz="3200" dirty="0"/>
              <a:t> books.       A. is           B. are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3200" dirty="0"/>
              <a:t>(      )</a:t>
            </a:r>
            <a:r>
              <a:rPr lang="en-US" altLang="zh-CN" sz="3200" dirty="0" err="1"/>
              <a:t>5. </a:t>
            </a:r>
            <a:r>
              <a:rPr lang="en-US" altLang="zh-CN" sz="3200" dirty="0" err="1">
                <a:sym typeface="+mn-ea"/>
              </a:rPr>
              <a:t>_______</a:t>
            </a:r>
            <a:r>
              <a:rPr lang="en-US" altLang="zh-CN" sz="3200" dirty="0" err="1"/>
              <a:t>turns</a:t>
            </a:r>
            <a:r>
              <a:rPr lang="en-US" altLang="zh-CN" sz="3200" dirty="0"/>
              <a:t>, please.               A. Take     B. Keep</a:t>
            </a: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22" name="对角圆角矩形 21"/>
          <p:cNvSpPr/>
          <p:nvPr/>
        </p:nvSpPr>
        <p:spPr>
          <a:xfrm>
            <a:off x="1447165" y="238760"/>
            <a:ext cx="158305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Test</a:t>
            </a:r>
          </a:p>
        </p:txBody>
      </p:sp>
      <p:sp>
        <p:nvSpPr>
          <p:cNvPr id="18" name="矩形 17"/>
          <p:cNvSpPr/>
          <p:nvPr/>
        </p:nvSpPr>
        <p:spPr>
          <a:xfrm>
            <a:off x="577492" y="1138539"/>
            <a:ext cx="222504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我会选。</a:t>
            </a:r>
          </a:p>
        </p:txBody>
      </p:sp>
      <p:sp>
        <p:nvSpPr>
          <p:cNvPr id="21" name="矩形 20"/>
          <p:cNvSpPr/>
          <p:nvPr/>
        </p:nvSpPr>
        <p:spPr>
          <a:xfrm>
            <a:off x="861983" y="207326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61983" y="280764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61983" y="363061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61983" y="436150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31503" y="509017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5" name="图片 5" descr="返回键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6990" y="5708968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8" grpId="0"/>
      <p:bldP spid="31" grpId="0"/>
      <p:bldP spid="32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矩形 65"/>
          <p:cNvSpPr/>
          <p:nvPr/>
        </p:nvSpPr>
        <p:spPr>
          <a:xfrm>
            <a:off x="3309918" y="1000108"/>
            <a:ext cx="5715040" cy="727710"/>
          </a:xfrm>
          <a:prstGeom prst="rect">
            <a:avLst/>
          </a:prstGeom>
          <a:noFill/>
          <a:ln>
            <a:noFill/>
          </a:ln>
        </p:spPr>
        <p:txBody>
          <a:bodyPr wrap="square" lIns="51435" tIns="25718" rIns="51435" bIns="25718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defRPr/>
            </a:pPr>
            <a:r>
              <a:rPr lang="en-US" altLang="zh-CN" sz="4400" noProof="1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楷体" panose="02010609060101010101" pitchFamily="49" charset="-122"/>
              </a:rPr>
              <a:t>the months of a year</a:t>
            </a:r>
            <a:endParaRPr lang="zh-CN" altLang="en-US" sz="4400" noProof="1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20" name="对角圆角矩形 19"/>
          <p:cNvSpPr/>
          <p:nvPr/>
        </p:nvSpPr>
        <p:spPr>
          <a:xfrm>
            <a:off x="1447165" y="238760"/>
            <a:ext cx="21431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Sum-up</a:t>
            </a:r>
          </a:p>
        </p:txBody>
      </p:sp>
      <p:sp>
        <p:nvSpPr>
          <p:cNvPr id="11" name="矩形 10"/>
          <p:cNvSpPr/>
          <p:nvPr/>
        </p:nvSpPr>
        <p:spPr>
          <a:xfrm>
            <a:off x="666712" y="1714488"/>
            <a:ext cx="1755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FF0000"/>
                </a:solidFill>
              </a:rPr>
              <a:t>January</a:t>
            </a:r>
          </a:p>
        </p:txBody>
      </p:sp>
      <p:sp>
        <p:nvSpPr>
          <p:cNvPr id="12" name="矩形 11"/>
          <p:cNvSpPr/>
          <p:nvPr/>
        </p:nvSpPr>
        <p:spPr>
          <a:xfrm>
            <a:off x="666712" y="2694101"/>
            <a:ext cx="21595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FF0000"/>
                </a:solidFill>
              </a:rPr>
              <a:t>February</a:t>
            </a:r>
          </a:p>
        </p:txBody>
      </p:sp>
      <p:sp>
        <p:nvSpPr>
          <p:cNvPr id="13" name="矩形 12"/>
          <p:cNvSpPr/>
          <p:nvPr/>
        </p:nvSpPr>
        <p:spPr>
          <a:xfrm>
            <a:off x="666712" y="3735270"/>
            <a:ext cx="13917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FF0000"/>
                </a:solidFill>
              </a:rPr>
              <a:t>March</a:t>
            </a:r>
          </a:p>
        </p:txBody>
      </p:sp>
      <p:sp>
        <p:nvSpPr>
          <p:cNvPr id="14" name="矩形 13"/>
          <p:cNvSpPr/>
          <p:nvPr/>
        </p:nvSpPr>
        <p:spPr>
          <a:xfrm>
            <a:off x="666712" y="4714884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FF0000"/>
                </a:solidFill>
              </a:rPr>
              <a:t>April</a:t>
            </a:r>
          </a:p>
        </p:txBody>
      </p:sp>
      <p:sp>
        <p:nvSpPr>
          <p:cNvPr id="15" name="矩形 14"/>
          <p:cNvSpPr/>
          <p:nvPr/>
        </p:nvSpPr>
        <p:spPr>
          <a:xfrm>
            <a:off x="4625737" y="1714488"/>
            <a:ext cx="9813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FF0000"/>
                </a:solidFill>
              </a:rPr>
              <a:t>May</a:t>
            </a:r>
          </a:p>
        </p:txBody>
      </p:sp>
      <p:sp>
        <p:nvSpPr>
          <p:cNvPr id="16" name="矩形 15"/>
          <p:cNvSpPr/>
          <p:nvPr/>
        </p:nvSpPr>
        <p:spPr>
          <a:xfrm>
            <a:off x="4625737" y="2717914"/>
            <a:ext cx="12618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FF0000"/>
                </a:solidFill>
              </a:rPr>
              <a:t>June</a:t>
            </a:r>
          </a:p>
        </p:txBody>
      </p:sp>
      <p:sp>
        <p:nvSpPr>
          <p:cNvPr id="17" name="矩形 16"/>
          <p:cNvSpPr/>
          <p:nvPr/>
        </p:nvSpPr>
        <p:spPr>
          <a:xfrm>
            <a:off x="4625737" y="3782896"/>
            <a:ext cx="10038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FF0000"/>
                </a:solidFill>
              </a:rPr>
              <a:t>July</a:t>
            </a:r>
          </a:p>
        </p:txBody>
      </p:sp>
      <p:sp>
        <p:nvSpPr>
          <p:cNvPr id="18" name="矩形 17"/>
          <p:cNvSpPr/>
          <p:nvPr/>
        </p:nvSpPr>
        <p:spPr>
          <a:xfrm>
            <a:off x="4625737" y="4786322"/>
            <a:ext cx="1595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FF0000"/>
                </a:solidFill>
              </a:rPr>
              <a:t>August</a:t>
            </a:r>
          </a:p>
        </p:txBody>
      </p:sp>
      <p:sp>
        <p:nvSpPr>
          <p:cNvPr id="21" name="矩形 20"/>
          <p:cNvSpPr/>
          <p:nvPr/>
        </p:nvSpPr>
        <p:spPr>
          <a:xfrm>
            <a:off x="7810512" y="1714488"/>
            <a:ext cx="2569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FF0000"/>
                </a:solidFill>
              </a:rPr>
              <a:t>September</a:t>
            </a:r>
          </a:p>
        </p:txBody>
      </p:sp>
      <p:sp>
        <p:nvSpPr>
          <p:cNvPr id="22" name="矩形 21"/>
          <p:cNvSpPr/>
          <p:nvPr/>
        </p:nvSpPr>
        <p:spPr>
          <a:xfrm>
            <a:off x="7810512" y="2755657"/>
            <a:ext cx="1755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FF0000"/>
                </a:solidFill>
              </a:rPr>
              <a:t>October</a:t>
            </a:r>
          </a:p>
        </p:txBody>
      </p:sp>
      <p:sp>
        <p:nvSpPr>
          <p:cNvPr id="23" name="矩形 22"/>
          <p:cNvSpPr/>
          <p:nvPr/>
        </p:nvSpPr>
        <p:spPr>
          <a:xfrm>
            <a:off x="7810512" y="3735270"/>
            <a:ext cx="24416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FF0000"/>
                </a:solidFill>
              </a:rPr>
              <a:t>November</a:t>
            </a:r>
          </a:p>
        </p:txBody>
      </p:sp>
      <p:sp>
        <p:nvSpPr>
          <p:cNvPr id="30" name="矩形 29"/>
          <p:cNvSpPr/>
          <p:nvPr/>
        </p:nvSpPr>
        <p:spPr>
          <a:xfrm>
            <a:off x="7810512" y="4776440"/>
            <a:ext cx="21675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FF0000"/>
                </a:solidFill>
              </a:rPr>
              <a:t>December</a:t>
            </a:r>
          </a:p>
        </p:txBody>
      </p:sp>
      <p:pic>
        <p:nvPicPr>
          <p:cNvPr id="5" name="图片 5" descr="返回键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1640" y="5831523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1" grpId="0"/>
      <p:bldP spid="22" grpId="0"/>
      <p:bldP spid="23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6311900" y="1092835"/>
            <a:ext cx="5330825" cy="483108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6585" y="1716405"/>
            <a:ext cx="5670550" cy="3699510"/>
          </a:xfrm>
          <a:prstGeom prst="rect">
            <a:avLst/>
          </a:prstGeom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5"/>
          <p:cNvGrpSpPr/>
          <p:nvPr/>
        </p:nvGrpSpPr>
        <p:grpSpPr>
          <a:xfrm>
            <a:off x="6289040" y="1339850"/>
            <a:ext cx="5376545" cy="2793365"/>
            <a:chOff x="9904" y="2110"/>
            <a:chExt cx="8467" cy="4399"/>
          </a:xfrm>
        </p:grpSpPr>
        <p:sp>
          <p:nvSpPr>
            <p:cNvPr id="19458" name="Rectangle 3"/>
            <p:cNvSpPr/>
            <p:nvPr/>
          </p:nvSpPr>
          <p:spPr>
            <a:xfrm>
              <a:off x="10937" y="2110"/>
              <a:ext cx="7019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</a:rPr>
                <a:t>Homework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9904" y="4039"/>
              <a:ext cx="8467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1.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复习</a:t>
              </a:r>
              <a:r>
                <a:rPr lang="en-US" altLang="zh-CN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4-6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单元主要内容。</a:t>
              </a:r>
              <a:endPara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2.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抄写所学单词。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/>
        </p:nvSpPr>
        <p:spPr>
          <a:xfrm>
            <a:off x="1447165" y="238760"/>
            <a:ext cx="2456180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Homework</a:t>
            </a:r>
          </a:p>
        </p:txBody>
      </p:sp>
      <p:pic>
        <p:nvPicPr>
          <p:cNvPr id="4" name="图片 5" descr="返回键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6990" y="5923598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9326245" y="5808345"/>
            <a:ext cx="1697990" cy="1615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36930" y="5818505"/>
            <a:ext cx="1557020" cy="147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2250" y="6024245"/>
            <a:ext cx="708025" cy="603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953115" y="6017260"/>
            <a:ext cx="921385" cy="611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3371564" y="1861769"/>
            <a:ext cx="5388479" cy="11068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Comic Sans MS" panose="030F0702030302020204" charset="0"/>
                <a:ea typeface="方正卡通简体" panose="03000509000000000000" pitchFamily="65" charset="-122"/>
                <a:cs typeface="Comic Sans MS" panose="030F0702030302020204" charset="0"/>
              </a:rPr>
              <a:t>Thank you!</a:t>
            </a: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7865" y="2838450"/>
            <a:ext cx="630174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8239760" y="4697730"/>
            <a:ext cx="1414145" cy="2036445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54200" y="4963795"/>
            <a:ext cx="1581785" cy="1770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 rot="2739301">
            <a:off x="454771" y="2108044"/>
            <a:ext cx="1259840" cy="1802130"/>
            <a:chOff x="627" y="3292"/>
            <a:chExt cx="1984" cy="2838"/>
          </a:xfrm>
        </p:grpSpPr>
        <p:pic>
          <p:nvPicPr>
            <p:cNvPr id="35" name="图片 34" descr="吊牌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53861" t="43554"/>
            <a:stretch>
              <a:fillRect/>
            </a:stretch>
          </p:blipFill>
          <p:spPr>
            <a:xfrm rot="480000">
              <a:off x="725" y="3292"/>
              <a:ext cx="1886" cy="2838"/>
            </a:xfrm>
            <a:prstGeom prst="rect">
              <a:avLst/>
            </a:prstGeom>
          </p:spPr>
        </p:pic>
        <p:sp>
          <p:nvSpPr>
            <p:cNvPr id="36" name="文本框 32">
              <a:hlinkClick r:id="rId3" action="ppaction://hlinkfile"/>
            </p:cNvPr>
            <p:cNvSpPr txBox="1"/>
            <p:nvPr/>
          </p:nvSpPr>
          <p:spPr>
            <a:xfrm>
              <a:off x="627" y="4443"/>
              <a:ext cx="1696" cy="1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Comic Sans MS" panose="030F0702030302020204" charset="0"/>
                  <a:ea typeface="隶书" panose="02010509060101010101" charset="-122"/>
                  <a:cs typeface="Comic Sans MS" panose="030F0702030302020204" charset="0"/>
                </a:rPr>
                <a:t>Mike's summer camp</a:t>
              </a:r>
            </a:p>
            <a:p>
              <a:pPr algn="ctr"/>
              <a:r>
                <a:rPr lang="zh-CN" altLang="en-US" sz="1400" dirty="0">
                  <a:latin typeface="隶书" panose="02010509060101010101" charset="-122"/>
                  <a:ea typeface="隶书" panose="02010509060101010101" charset="-122"/>
                </a:rPr>
                <a:t>视频</a:t>
              </a:r>
            </a:p>
          </p:txBody>
        </p:sp>
      </p:grpSp>
      <p:pic>
        <p:nvPicPr>
          <p:cNvPr id="4" name="图片 3" descr="abcde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9955" y="1071880"/>
            <a:ext cx="7222490" cy="5322570"/>
          </a:xfrm>
          <a:prstGeom prst="rect">
            <a:avLst/>
          </a:prstGeom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6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图片 4" descr="contents"/>
          <p:cNvPicPr>
            <a:picLocks noChangeAspect="1"/>
          </p:cNvPicPr>
          <p:nvPr/>
        </p:nvPicPr>
        <p:blipFill>
          <a:blip r:embed="rId9" cstate="print"/>
          <a:srcRect l="17743" t="19346" r="17515" b="13322"/>
          <a:stretch>
            <a:fillRect/>
          </a:stretch>
        </p:blipFill>
        <p:spPr>
          <a:xfrm>
            <a:off x="286385" y="26670"/>
            <a:ext cx="1988185" cy="104584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212307" y="4135104"/>
            <a:ext cx="2289359" cy="583565"/>
            <a:chOff x="2580" y="6624"/>
            <a:chExt cx="3605" cy="919"/>
          </a:xfrm>
        </p:grpSpPr>
        <p:sp>
          <p:nvSpPr>
            <p:cNvPr id="93" name="文本框 92">
              <a:hlinkClick r:id="rId10" action="ppaction://hlinksldjump"/>
            </p:cNvPr>
            <p:cNvSpPr txBox="1"/>
            <p:nvPr/>
          </p:nvSpPr>
          <p:spPr>
            <a:xfrm>
              <a:off x="3170" y="6624"/>
              <a:ext cx="301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a:rPr>
                <a:t>Sum-up</a:t>
              </a:r>
            </a:p>
          </p:txBody>
        </p:sp>
        <p:sp>
          <p:nvSpPr>
            <p:cNvPr id="66" name=" 190"/>
            <p:cNvSpPr/>
            <p:nvPr/>
          </p:nvSpPr>
          <p:spPr>
            <a:xfrm>
              <a:off x="2580" y="6763"/>
              <a:ext cx="579" cy="64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86644" y="1318895"/>
            <a:ext cx="4686166" cy="583565"/>
            <a:chOff x="2591" y="2416"/>
            <a:chExt cx="7380" cy="919"/>
          </a:xfrm>
        </p:grpSpPr>
        <p:sp>
          <p:nvSpPr>
            <p:cNvPr id="84" name="文本框 83">
              <a:hlinkClick r:id="rId11" action="ppaction://hlinksldjump"/>
            </p:cNvPr>
            <p:cNvSpPr txBox="1"/>
            <p:nvPr/>
          </p:nvSpPr>
          <p:spPr>
            <a:xfrm>
              <a:off x="3255" y="2416"/>
              <a:ext cx="671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sym typeface="+mn-ea"/>
                </a:rPr>
                <a:t>Warm-up/Revision</a:t>
              </a:r>
            </a:p>
          </p:txBody>
        </p:sp>
        <p:sp>
          <p:nvSpPr>
            <p:cNvPr id="67" name=" 190"/>
            <p:cNvSpPr/>
            <p:nvPr/>
          </p:nvSpPr>
          <p:spPr>
            <a:xfrm>
              <a:off x="2591" y="2556"/>
              <a:ext cx="579" cy="64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38216" y="1988175"/>
            <a:ext cx="3679691" cy="583565"/>
            <a:chOff x="2563" y="3836"/>
            <a:chExt cx="5795" cy="919"/>
          </a:xfrm>
        </p:grpSpPr>
        <p:sp>
          <p:nvSpPr>
            <p:cNvPr id="87" name="文本框 86">
              <a:hlinkClick r:id="rId12" action="ppaction://hlinksldjump"/>
            </p:cNvPr>
            <p:cNvSpPr txBox="1"/>
            <p:nvPr/>
          </p:nvSpPr>
          <p:spPr>
            <a:xfrm>
              <a:off x="3261" y="3836"/>
              <a:ext cx="509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sym typeface="+mn-ea"/>
                </a:rPr>
                <a:t>Presentation</a:t>
              </a:r>
              <a:endParaRPr lang="zh-CN" altLang="en-US" sz="3200" b="1" dirty="0">
                <a:solidFill>
                  <a:srgbClr val="9E9A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sym typeface="+mn-ea"/>
              </a:endParaRPr>
            </a:p>
          </p:txBody>
        </p:sp>
        <p:sp>
          <p:nvSpPr>
            <p:cNvPr id="68" name=" 190"/>
            <p:cNvSpPr/>
            <p:nvPr/>
          </p:nvSpPr>
          <p:spPr>
            <a:xfrm>
              <a:off x="2563" y="3971"/>
              <a:ext cx="579" cy="64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25413" y="3519489"/>
            <a:ext cx="2299836" cy="583565"/>
            <a:chOff x="2563" y="5280"/>
            <a:chExt cx="3622" cy="919"/>
          </a:xfrm>
        </p:grpSpPr>
        <p:sp>
          <p:nvSpPr>
            <p:cNvPr id="90" name="文本框 89">
              <a:hlinkClick r:id="rId13" action="ppaction://hlinksldjump"/>
            </p:cNvPr>
            <p:cNvSpPr txBox="1"/>
            <p:nvPr/>
          </p:nvSpPr>
          <p:spPr>
            <a:xfrm>
              <a:off x="3170" y="5280"/>
              <a:ext cx="301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sym typeface="+mn-ea"/>
                </a:rPr>
                <a:t>Test</a:t>
              </a:r>
              <a:endParaRPr lang="en-US" altLang="zh-CN" sz="3200" b="1" dirty="0">
                <a:solidFill>
                  <a:schemeClr val="tx2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sym typeface="+mn-ea"/>
              </a:endParaRPr>
            </a:p>
          </p:txBody>
        </p:sp>
        <p:sp>
          <p:nvSpPr>
            <p:cNvPr id="69" name=" 190"/>
            <p:cNvSpPr/>
            <p:nvPr/>
          </p:nvSpPr>
          <p:spPr>
            <a:xfrm>
              <a:off x="2563" y="5385"/>
              <a:ext cx="579" cy="64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12307" y="4724701"/>
            <a:ext cx="2747213" cy="583565"/>
            <a:chOff x="2535" y="8071"/>
            <a:chExt cx="4326" cy="919"/>
          </a:xfrm>
        </p:grpSpPr>
        <p:sp>
          <p:nvSpPr>
            <p:cNvPr id="96" name="文本框 95">
              <a:hlinkClick r:id="rId14" action="ppaction://hlinksldjump"/>
            </p:cNvPr>
            <p:cNvSpPr txBox="1"/>
            <p:nvPr/>
          </p:nvSpPr>
          <p:spPr>
            <a:xfrm>
              <a:off x="3170" y="8071"/>
              <a:ext cx="369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a:rPr>
                <a:t>Homework</a:t>
              </a:r>
              <a:endParaRPr lang="en-US" altLang="zh-CN"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70" name=" 190"/>
            <p:cNvSpPr/>
            <p:nvPr/>
          </p:nvSpPr>
          <p:spPr>
            <a:xfrm>
              <a:off x="2535" y="8210"/>
              <a:ext cx="579" cy="64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4" name="文本框 13">
            <a:hlinkClick r:id="rId15" action="ppaction://hlinksldjump"/>
          </p:cNvPr>
          <p:cNvSpPr txBox="1"/>
          <p:nvPr/>
        </p:nvSpPr>
        <p:spPr>
          <a:xfrm>
            <a:off x="1666844" y="2571744"/>
            <a:ext cx="335758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C000"/>
                </a:solidFill>
                <a:latin typeface="Calibri" panose="020F0502020204030204" charset="0"/>
              </a:rPr>
              <a:t>● </a:t>
            </a:r>
            <a:r>
              <a:rPr lang="en-US" altLang="zh-CN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P66</a:t>
            </a:r>
          </a:p>
        </p:txBody>
      </p:sp>
      <p:sp>
        <p:nvSpPr>
          <p:cNvPr id="2" name="文本框 1">
            <a:hlinkClick r:id="rId16" action="ppaction://hlinksldjump"/>
          </p:cNvPr>
          <p:cNvSpPr txBox="1"/>
          <p:nvPr/>
        </p:nvSpPr>
        <p:spPr>
          <a:xfrm>
            <a:off x="1666844" y="3032119"/>
            <a:ext cx="335758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zh-CN" altLang="en-US" dirty="0">
                <a:solidFill>
                  <a:srgbClr val="FFC000"/>
                </a:solidFill>
                <a:latin typeface="Calibri" panose="020F0502020204030204" charset="0"/>
                <a:sym typeface="+mn-ea"/>
              </a:rPr>
              <a:t>● </a:t>
            </a:r>
            <a:r>
              <a:rPr lang="en-US" altLang="zh-CN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P67</a:t>
            </a:r>
          </a:p>
        </p:txBody>
      </p:sp>
    </p:spTree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852160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50" y="10160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/>
        </p:nvSpPr>
        <p:spPr>
          <a:xfrm>
            <a:off x="1456690" y="229870"/>
            <a:ext cx="407479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Warm-up/Revision</a:t>
            </a:r>
          </a:p>
        </p:txBody>
      </p:sp>
      <p:sp>
        <p:nvSpPr>
          <p:cNvPr id="16" name="矩形 15"/>
          <p:cNvSpPr/>
          <p:nvPr/>
        </p:nvSpPr>
        <p:spPr>
          <a:xfrm>
            <a:off x="523836" y="1071546"/>
            <a:ext cx="11144328" cy="646331"/>
          </a:xfrm>
          <a:prstGeom prst="rect">
            <a:avLst/>
          </a:prstGeom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charset="0"/>
              </a:rPr>
              <a:t>Read and find—which two months are missing! 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95472" y="2143116"/>
            <a:ext cx="19543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January</a:t>
            </a:r>
          </a:p>
        </p:txBody>
      </p:sp>
      <p:sp>
        <p:nvSpPr>
          <p:cNvPr id="18" name="矩形 17"/>
          <p:cNvSpPr/>
          <p:nvPr/>
        </p:nvSpPr>
        <p:spPr>
          <a:xfrm>
            <a:off x="5095868" y="3000372"/>
            <a:ext cx="21595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February</a:t>
            </a:r>
          </a:p>
        </p:txBody>
      </p:sp>
      <p:sp>
        <p:nvSpPr>
          <p:cNvPr id="19" name="矩形 18"/>
          <p:cNvSpPr/>
          <p:nvPr/>
        </p:nvSpPr>
        <p:spPr>
          <a:xfrm>
            <a:off x="8024826" y="3071810"/>
            <a:ext cx="15440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March</a:t>
            </a:r>
          </a:p>
        </p:txBody>
      </p:sp>
      <p:sp>
        <p:nvSpPr>
          <p:cNvPr id="20" name="矩形 19"/>
          <p:cNvSpPr/>
          <p:nvPr/>
        </p:nvSpPr>
        <p:spPr>
          <a:xfrm>
            <a:off x="1095340" y="4357694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April</a:t>
            </a:r>
          </a:p>
        </p:txBody>
      </p:sp>
      <p:sp>
        <p:nvSpPr>
          <p:cNvPr id="23" name="矩形 22"/>
          <p:cNvSpPr/>
          <p:nvPr/>
        </p:nvSpPr>
        <p:spPr>
          <a:xfrm>
            <a:off x="3809984" y="3286124"/>
            <a:ext cx="10823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May</a:t>
            </a:r>
          </a:p>
        </p:txBody>
      </p:sp>
      <p:sp>
        <p:nvSpPr>
          <p:cNvPr id="28" name="矩形 27"/>
          <p:cNvSpPr/>
          <p:nvPr/>
        </p:nvSpPr>
        <p:spPr>
          <a:xfrm>
            <a:off x="6453190" y="1928802"/>
            <a:ext cx="12618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June</a:t>
            </a:r>
          </a:p>
        </p:txBody>
      </p:sp>
      <p:sp>
        <p:nvSpPr>
          <p:cNvPr id="29" name="矩形 28"/>
          <p:cNvSpPr/>
          <p:nvPr/>
        </p:nvSpPr>
        <p:spPr>
          <a:xfrm>
            <a:off x="2952728" y="500063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July</a:t>
            </a:r>
          </a:p>
        </p:txBody>
      </p:sp>
      <p:sp>
        <p:nvSpPr>
          <p:cNvPr id="30" name="矩形 29"/>
          <p:cNvSpPr/>
          <p:nvPr/>
        </p:nvSpPr>
        <p:spPr>
          <a:xfrm>
            <a:off x="1309654" y="3143248"/>
            <a:ext cx="17748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August</a:t>
            </a:r>
          </a:p>
        </p:txBody>
      </p:sp>
      <p:sp>
        <p:nvSpPr>
          <p:cNvPr id="31" name="矩形 30"/>
          <p:cNvSpPr/>
          <p:nvPr/>
        </p:nvSpPr>
        <p:spPr>
          <a:xfrm>
            <a:off x="8239140" y="4429132"/>
            <a:ext cx="2569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September</a:t>
            </a:r>
          </a:p>
        </p:txBody>
      </p:sp>
      <p:sp>
        <p:nvSpPr>
          <p:cNvPr id="32" name="矩形 31"/>
          <p:cNvSpPr/>
          <p:nvPr/>
        </p:nvSpPr>
        <p:spPr>
          <a:xfrm>
            <a:off x="4238612" y="2071678"/>
            <a:ext cx="19543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October</a:t>
            </a:r>
          </a:p>
        </p:txBody>
      </p:sp>
      <p:sp>
        <p:nvSpPr>
          <p:cNvPr id="33" name="矩形 32"/>
          <p:cNvSpPr/>
          <p:nvPr/>
        </p:nvSpPr>
        <p:spPr>
          <a:xfrm>
            <a:off x="5583178" y="5415647"/>
            <a:ext cx="24416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November</a:t>
            </a:r>
          </a:p>
        </p:txBody>
      </p:sp>
      <p:sp>
        <p:nvSpPr>
          <p:cNvPr id="34" name="矩形 33"/>
          <p:cNvSpPr/>
          <p:nvPr/>
        </p:nvSpPr>
        <p:spPr>
          <a:xfrm>
            <a:off x="4667240" y="4429132"/>
            <a:ext cx="2416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December</a:t>
            </a:r>
          </a:p>
        </p:txBody>
      </p:sp>
      <p:pic>
        <p:nvPicPr>
          <p:cNvPr id="5" name="图片 5" descr="返回键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4465" y="5831523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8" grpId="1"/>
      <p:bldP spid="19" grpId="0"/>
      <p:bldP spid="20" grpId="0"/>
      <p:bldP spid="20" grpId="1"/>
      <p:bldP spid="23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4595802" y="859134"/>
            <a:ext cx="2031325" cy="830997"/>
          </a:xfrm>
          <a:prstGeom prst="rect">
            <a:avLst/>
          </a:prstGeom>
          <a:ln>
            <a:solidFill>
              <a:srgbClr val="FFFF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请回答</a:t>
            </a:r>
          </a:p>
        </p:txBody>
      </p:sp>
      <p:sp>
        <p:nvSpPr>
          <p:cNvPr id="20" name="矩形 19"/>
          <p:cNvSpPr/>
          <p:nvPr/>
        </p:nvSpPr>
        <p:spPr>
          <a:xfrm>
            <a:off x="1166778" y="1714488"/>
            <a:ext cx="689991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latin typeface="Comic Sans MS" panose="030F0702030302020204" charset="0"/>
                <a:ea typeface="楷体" panose="02010609060101010101" pitchFamily="49" charset="-122"/>
              </a:rPr>
              <a:t>What’s the date today?</a:t>
            </a:r>
            <a:endParaRPr lang="zh-CN" altLang="en-US" dirty="0">
              <a:latin typeface="Comic Sans MS" panose="030F070203030202020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952728" y="4000504"/>
            <a:ext cx="63930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latin typeface="Comic Sans MS" panose="030F0702030302020204" charset="0"/>
                <a:ea typeface="楷体" panose="02010609060101010101" pitchFamily="49" charset="-122"/>
              </a:rPr>
              <a:t>What day is it today?</a:t>
            </a:r>
            <a:endParaRPr lang="zh-CN" altLang="en-US" dirty="0">
              <a:latin typeface="Comic Sans MS" panose="030F070203030202020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238348" y="2857496"/>
            <a:ext cx="60375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</a:rPr>
              <a:t>It’s November 21st. </a:t>
            </a:r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4095736" y="5000636"/>
            <a:ext cx="370967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</a:rPr>
              <a:t>It’s Monday.</a:t>
            </a:r>
            <a:endParaRPr lang="zh-CN" altLang="en-US" dirty="0"/>
          </a:p>
        </p:txBody>
      </p:sp>
      <p:sp>
        <p:nvSpPr>
          <p:cNvPr id="11" name="对角圆角矩形 10"/>
          <p:cNvSpPr/>
          <p:nvPr/>
        </p:nvSpPr>
        <p:spPr>
          <a:xfrm>
            <a:off x="1447165" y="238760"/>
            <a:ext cx="28289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Presentation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50" y="101600"/>
            <a:ext cx="1127760" cy="807085"/>
          </a:xfrm>
          <a:prstGeom prst="rect">
            <a:avLst/>
          </a:prstGeom>
        </p:spPr>
      </p:pic>
      <p:pic>
        <p:nvPicPr>
          <p:cNvPr id="5" name="图片 5" descr="返回键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7760" y="5708968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3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852160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矩形 21"/>
          <p:cNvSpPr/>
          <p:nvPr/>
        </p:nvSpPr>
        <p:spPr>
          <a:xfrm>
            <a:off x="523836" y="1071546"/>
            <a:ext cx="8572560" cy="706755"/>
          </a:xfrm>
          <a:prstGeom prst="rect">
            <a:avLst/>
          </a:prstGeom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Comic Sans MS" panose="030F0702030302020204" charset="0"/>
              </a:rPr>
              <a:t>Read and find—what’s missing!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09588" y="2214554"/>
            <a:ext cx="8515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1st</a:t>
            </a:r>
          </a:p>
        </p:txBody>
      </p:sp>
      <p:sp>
        <p:nvSpPr>
          <p:cNvPr id="36" name="矩形 35"/>
          <p:cNvSpPr/>
          <p:nvPr/>
        </p:nvSpPr>
        <p:spPr>
          <a:xfrm>
            <a:off x="7239008" y="2500306"/>
            <a:ext cx="10054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2nd</a:t>
            </a:r>
          </a:p>
        </p:txBody>
      </p:sp>
      <p:sp>
        <p:nvSpPr>
          <p:cNvPr id="37" name="矩形 36"/>
          <p:cNvSpPr/>
          <p:nvPr/>
        </p:nvSpPr>
        <p:spPr>
          <a:xfrm>
            <a:off x="8667768" y="3286124"/>
            <a:ext cx="9028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3rd</a:t>
            </a:r>
          </a:p>
        </p:txBody>
      </p:sp>
      <p:sp>
        <p:nvSpPr>
          <p:cNvPr id="38" name="矩形 37"/>
          <p:cNvSpPr/>
          <p:nvPr/>
        </p:nvSpPr>
        <p:spPr>
          <a:xfrm>
            <a:off x="10239404" y="3000372"/>
            <a:ext cx="1133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13th</a:t>
            </a:r>
          </a:p>
        </p:txBody>
      </p:sp>
      <p:sp>
        <p:nvSpPr>
          <p:cNvPr id="39" name="矩形 38"/>
          <p:cNvSpPr/>
          <p:nvPr/>
        </p:nvSpPr>
        <p:spPr>
          <a:xfrm>
            <a:off x="9096396" y="200024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5th</a:t>
            </a:r>
          </a:p>
        </p:txBody>
      </p:sp>
      <p:sp>
        <p:nvSpPr>
          <p:cNvPr id="40" name="矩形 39"/>
          <p:cNvSpPr/>
          <p:nvPr/>
        </p:nvSpPr>
        <p:spPr>
          <a:xfrm>
            <a:off x="2309786" y="2786058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5th</a:t>
            </a:r>
          </a:p>
        </p:txBody>
      </p:sp>
      <p:sp>
        <p:nvSpPr>
          <p:cNvPr id="41" name="矩形 40"/>
          <p:cNvSpPr/>
          <p:nvPr/>
        </p:nvSpPr>
        <p:spPr>
          <a:xfrm>
            <a:off x="3381356" y="442913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4th</a:t>
            </a:r>
          </a:p>
        </p:txBody>
      </p:sp>
      <p:sp>
        <p:nvSpPr>
          <p:cNvPr id="42" name="矩形 41"/>
          <p:cNvSpPr/>
          <p:nvPr/>
        </p:nvSpPr>
        <p:spPr>
          <a:xfrm>
            <a:off x="1738282" y="5072074"/>
            <a:ext cx="1133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20th</a:t>
            </a:r>
          </a:p>
        </p:txBody>
      </p:sp>
      <p:sp>
        <p:nvSpPr>
          <p:cNvPr id="43" name="矩形 42"/>
          <p:cNvSpPr/>
          <p:nvPr/>
        </p:nvSpPr>
        <p:spPr>
          <a:xfrm>
            <a:off x="5453058" y="500063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21st</a:t>
            </a:r>
          </a:p>
        </p:txBody>
      </p:sp>
      <p:sp>
        <p:nvSpPr>
          <p:cNvPr id="44" name="矩形 43"/>
          <p:cNvSpPr/>
          <p:nvPr/>
        </p:nvSpPr>
        <p:spPr>
          <a:xfrm>
            <a:off x="1095340" y="3714752"/>
            <a:ext cx="1056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first</a:t>
            </a:r>
          </a:p>
        </p:txBody>
      </p:sp>
      <p:sp>
        <p:nvSpPr>
          <p:cNvPr id="45" name="矩形 44"/>
          <p:cNvSpPr/>
          <p:nvPr/>
        </p:nvSpPr>
        <p:spPr>
          <a:xfrm>
            <a:off x="4524364" y="2143116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second</a:t>
            </a:r>
          </a:p>
        </p:txBody>
      </p:sp>
      <p:sp>
        <p:nvSpPr>
          <p:cNvPr id="46" name="矩形 45"/>
          <p:cNvSpPr/>
          <p:nvPr/>
        </p:nvSpPr>
        <p:spPr>
          <a:xfrm>
            <a:off x="3738546" y="3071810"/>
            <a:ext cx="22108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twentieth</a:t>
            </a:r>
          </a:p>
        </p:txBody>
      </p:sp>
      <p:sp>
        <p:nvSpPr>
          <p:cNvPr id="47" name="矩形 46"/>
          <p:cNvSpPr/>
          <p:nvPr/>
        </p:nvSpPr>
        <p:spPr>
          <a:xfrm>
            <a:off x="5453058" y="3929066"/>
            <a:ext cx="28007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twenty- first</a:t>
            </a:r>
          </a:p>
        </p:txBody>
      </p:sp>
      <p:sp>
        <p:nvSpPr>
          <p:cNvPr id="48" name="矩形 47"/>
          <p:cNvSpPr/>
          <p:nvPr/>
        </p:nvSpPr>
        <p:spPr>
          <a:xfrm>
            <a:off x="8739206" y="4714884"/>
            <a:ext cx="19030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7030A0"/>
                </a:solidFill>
              </a:rPr>
              <a:t>thirtieth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1" grpId="0"/>
      <p:bldP spid="41" grpId="1"/>
      <p:bldP spid="42" grpId="0"/>
      <p:bldP spid="43" grpId="0"/>
      <p:bldP spid="44" grpId="0"/>
      <p:bldP spid="45" grpId="0"/>
      <p:bldP spid="45" grpId="1"/>
      <p:bldP spid="46" grpId="0"/>
      <p:bldP spid="46" grpId="1"/>
      <p:bldP spid="47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2881607" y="1074399"/>
            <a:ext cx="5692140" cy="829945"/>
          </a:xfrm>
          <a:prstGeom prst="rect">
            <a:avLst/>
          </a:prstGeom>
          <a:ln>
            <a:solidFill>
              <a:srgbClr val="FFFF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基数词变序数词口诀</a:t>
            </a:r>
          </a:p>
        </p:txBody>
      </p:sp>
      <p:sp>
        <p:nvSpPr>
          <p:cNvPr id="11" name="矩形 10"/>
          <p:cNvSpPr/>
          <p:nvPr/>
        </p:nvSpPr>
        <p:spPr>
          <a:xfrm>
            <a:off x="1453481" y="2072946"/>
            <a:ext cx="9371135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一、二、三，特殊记；</a:t>
            </a:r>
            <a:endParaRPr lang="en-US" altLang="zh-CN" sz="4800" dirty="0">
              <a:solidFill>
                <a:srgbClr val="7030A0"/>
              </a:solidFill>
              <a:latin typeface="Comic Sans MS" panose="030F0702030302020204" charset="0"/>
              <a:ea typeface="楷体" panose="02010609060101010101" pitchFamily="49" charset="-122"/>
            </a:endParaRPr>
          </a:p>
          <a:p>
            <a:r>
              <a:rPr lang="en-US" altLang="zh-CN" sz="4800" dirty="0" err="1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th</a:t>
            </a:r>
            <a:r>
              <a:rPr lang="zh-CN" altLang="en-US" sz="4800" dirty="0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从四起；八加</a:t>
            </a:r>
            <a:r>
              <a:rPr lang="en-US" altLang="zh-CN" sz="4800" dirty="0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h</a:t>
            </a:r>
            <a:r>
              <a:rPr lang="zh-CN" altLang="en-US" sz="4800" dirty="0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，九去</a:t>
            </a:r>
            <a:r>
              <a:rPr lang="en-US" altLang="zh-CN" sz="4800" dirty="0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e</a:t>
            </a:r>
            <a:r>
              <a:rPr lang="zh-CN" altLang="en-US" sz="4800" dirty="0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；  </a:t>
            </a:r>
            <a:endParaRPr lang="en-US" altLang="zh-CN" sz="4800" dirty="0">
              <a:solidFill>
                <a:srgbClr val="7030A0"/>
              </a:solidFill>
              <a:latin typeface="Comic Sans MS" panose="030F0702030302020204" charset="0"/>
              <a:ea typeface="楷体" panose="02010609060101010101" pitchFamily="49" charset="-122"/>
            </a:endParaRPr>
          </a:p>
          <a:p>
            <a:r>
              <a:rPr lang="en-US" altLang="zh-CN" sz="4800" dirty="0" err="1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ve</a:t>
            </a:r>
            <a:r>
              <a:rPr lang="zh-CN" altLang="en-US" sz="4800" dirty="0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要用</a:t>
            </a:r>
            <a:r>
              <a:rPr lang="en-US" altLang="zh-CN" sz="4800" dirty="0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f</a:t>
            </a:r>
            <a:r>
              <a:rPr lang="zh-CN" altLang="en-US" sz="4800" dirty="0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替；</a:t>
            </a:r>
            <a:endParaRPr lang="en-US" altLang="zh-CN" sz="4800" dirty="0">
              <a:solidFill>
                <a:srgbClr val="7030A0"/>
              </a:solidFill>
              <a:latin typeface="Comic Sans MS" panose="030F0702030302020204" charset="0"/>
              <a:ea typeface="楷体" panose="02010609060101010101" pitchFamily="49" charset="-122"/>
            </a:endParaRPr>
          </a:p>
          <a:p>
            <a:r>
              <a:rPr lang="zh-CN" altLang="en-US" sz="4800" dirty="0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整十基数变序数，先把</a:t>
            </a:r>
            <a:r>
              <a:rPr lang="en-US" altLang="zh-CN" sz="4800" dirty="0" err="1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ty</a:t>
            </a:r>
            <a:r>
              <a:rPr lang="zh-CN" altLang="en-US" sz="4800" dirty="0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变成</a:t>
            </a:r>
            <a:r>
              <a:rPr lang="en-US" altLang="zh-CN" sz="4800" dirty="0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tie</a:t>
            </a:r>
            <a:r>
              <a:rPr lang="zh-CN" altLang="en-US" sz="4800" dirty="0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；要是遇到几十几，前半基数后半序。</a:t>
            </a:r>
            <a:endParaRPr lang="zh-CN" altLang="en-US" dirty="0">
              <a:solidFill>
                <a:srgbClr val="7030A0"/>
              </a:solidFill>
              <a:latin typeface="Comic Sans MS" panose="030F070203030202020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e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1217930" y="3153410"/>
            <a:ext cx="2832735" cy="2555875"/>
          </a:xfrm>
          <a:prstGeom prst="rect">
            <a:avLst/>
          </a:prstGeom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图片 2097200">
            <a:hlinkClick r:id="rId7" action="ppaction://hlinkfile"/>
          </p:cNvPr>
          <p:cNvPicPr/>
          <p:nvPr/>
        </p:nvPicPr>
        <p:blipFill>
          <a:blip r:embed="rId8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2748" y="2073275"/>
            <a:ext cx="4027487" cy="4219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2" name="云形标注 1048600"/>
          <p:cNvSpPr/>
          <p:nvPr/>
        </p:nvSpPr>
        <p:spPr>
          <a:xfrm>
            <a:off x="2305050" y="898525"/>
            <a:ext cx="5403215" cy="1763395"/>
          </a:xfrm>
          <a:prstGeom prst="cloudCallout">
            <a:avLst>
              <a:gd name="adj1" fmla="val -26649"/>
              <a:gd name="adj2" fmla="val 94112"/>
            </a:avLst>
          </a:prstGeom>
          <a:gradFill rotWithShape="1">
            <a:gsLst>
              <a:gs pos="0">
                <a:srgbClr val="A6E4FF">
                  <a:alpha val="100000"/>
                </a:srgbClr>
              </a:gs>
              <a:gs pos="34998">
                <a:srgbClr val="BFEDFF">
                  <a:alpha val="100000"/>
                </a:srgbClr>
              </a:gs>
              <a:gs pos="100000">
                <a:srgbClr val="E6F9FF">
                  <a:alpha val="100000"/>
                </a:srgbClr>
              </a:gs>
              <a:gs pos="100000">
                <a:srgbClr val="E6F9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4BACC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latinLnBrk="1"/>
            <a:endParaRPr lang="zh-CN" altLang="zh-CN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54" name="矩形 1048602">
            <a:hlinkClick r:id="rId9" action="ppaction://hlinkfile"/>
          </p:cNvPr>
          <p:cNvSpPr/>
          <p:nvPr/>
        </p:nvSpPr>
        <p:spPr>
          <a:xfrm>
            <a:off x="7113270" y="3644900"/>
            <a:ext cx="273812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latinLnBrk="1"/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charset="0"/>
                <a:ea typeface="楷体" panose="02010609060101010101" pitchFamily="49" charset="-122"/>
                <a:sym typeface="楷体" panose="02010609060101010101" pitchFamily="49" charset="-122"/>
              </a:rPr>
              <a:t>Mike's </a:t>
            </a:r>
          </a:p>
          <a:p>
            <a:pPr algn="ctr" latinLnBrk="1"/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charset="0"/>
                <a:ea typeface="楷体" panose="02010609060101010101" pitchFamily="49" charset="-122"/>
                <a:sym typeface="楷体" panose="02010609060101010101" pitchFamily="49" charset="-122"/>
              </a:rPr>
              <a:t>summer camp</a:t>
            </a:r>
            <a:endParaRPr lang="en-US" altLang="zh-CN" sz="2800" b="1" dirty="0">
              <a:solidFill>
                <a:srgbClr val="000000"/>
              </a:solidFill>
              <a:latin typeface="Comic Sans MS" panose="030F0702030302020204" charset="0"/>
              <a:ea typeface="楷体" panose="02010609060101010101" pitchFamily="49" charset="-122"/>
              <a:cs typeface="Comic Sans MS" panose="030F0702030302020204" charset="0"/>
              <a:sym typeface="楷体" panose="02010609060101010101" pitchFamily="49" charset="-122"/>
            </a:endParaRPr>
          </a:p>
        </p:txBody>
      </p:sp>
      <p:sp>
        <p:nvSpPr>
          <p:cNvPr id="10253" name="矩形 1048601"/>
          <p:cNvSpPr/>
          <p:nvPr/>
        </p:nvSpPr>
        <p:spPr>
          <a:xfrm>
            <a:off x="2285365" y="1412240"/>
            <a:ext cx="54235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latinLnBrk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点击“</a:t>
            </a: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charset="0"/>
                <a:ea typeface="楷体" panose="02010609060101010101" pitchFamily="49" charset="-122"/>
                <a:sym typeface="楷体" panose="02010609060101010101" pitchFamily="49" charset="-122"/>
              </a:rPr>
              <a:t>Mike's summer camp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”，跟我一起读吧！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128"/>
          <p:cNvGrpSpPr/>
          <p:nvPr/>
        </p:nvGrpSpPr>
        <p:grpSpPr>
          <a:xfrm>
            <a:off x="139700" y="89535"/>
            <a:ext cx="2346960" cy="1437640"/>
            <a:chOff x="-920750" y="2238375"/>
            <a:chExt cx="3092451" cy="1617663"/>
          </a:xfrm>
        </p:grpSpPr>
        <p:sp>
          <p:nvSpPr>
            <p:cNvPr id="54" name="Freeform 13"/>
            <p:cNvSpPr/>
            <p:nvPr/>
          </p:nvSpPr>
          <p:spPr bwMode="auto">
            <a:xfrm>
              <a:off x="-920750" y="2238375"/>
              <a:ext cx="3036888" cy="1501775"/>
            </a:xfrm>
            <a:custGeom>
              <a:avLst/>
              <a:gdLst>
                <a:gd name="T0" fmla="*/ 708 w 708"/>
                <a:gd name="T1" fmla="*/ 6 h 350"/>
                <a:gd name="T2" fmla="*/ 0 w 708"/>
                <a:gd name="T3" fmla="*/ 298 h 350"/>
                <a:gd name="T4" fmla="*/ 3 w 708"/>
                <a:gd name="T5" fmla="*/ 287 h 350"/>
                <a:gd name="T6" fmla="*/ 698 w 708"/>
                <a:gd name="T7" fmla="*/ 0 h 350"/>
                <a:gd name="T8" fmla="*/ 708 w 708"/>
                <a:gd name="T9" fmla="*/ 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350">
                  <a:moveTo>
                    <a:pt x="708" y="6"/>
                  </a:moveTo>
                  <a:cubicBezTo>
                    <a:pt x="543" y="244"/>
                    <a:pt x="284" y="350"/>
                    <a:pt x="0" y="298"/>
                  </a:cubicBezTo>
                  <a:cubicBezTo>
                    <a:pt x="1" y="294"/>
                    <a:pt x="2" y="291"/>
                    <a:pt x="3" y="287"/>
                  </a:cubicBezTo>
                  <a:cubicBezTo>
                    <a:pt x="282" y="338"/>
                    <a:pt x="536" y="233"/>
                    <a:pt x="698" y="0"/>
                  </a:cubicBezTo>
                  <a:cubicBezTo>
                    <a:pt x="702" y="3"/>
                    <a:pt x="704" y="4"/>
                    <a:pt x="708" y="6"/>
                  </a:cubicBezTo>
                  <a:close/>
                </a:path>
              </a:pathLst>
            </a:custGeom>
            <a:solidFill>
              <a:srgbClr val="FF7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-762000" y="3533775"/>
              <a:ext cx="342900" cy="312738"/>
            </a:xfrm>
            <a:custGeom>
              <a:avLst/>
              <a:gdLst>
                <a:gd name="T0" fmla="*/ 33 w 80"/>
                <a:gd name="T1" fmla="*/ 73 h 73"/>
                <a:gd name="T2" fmla="*/ 0 w 80"/>
                <a:gd name="T3" fmla="*/ 0 h 73"/>
                <a:gd name="T4" fmla="*/ 80 w 80"/>
                <a:gd name="T5" fmla="*/ 8 h 73"/>
                <a:gd name="T6" fmla="*/ 33 w 80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3">
                  <a:moveTo>
                    <a:pt x="33" y="73"/>
                  </a:moveTo>
                  <a:cubicBezTo>
                    <a:pt x="18" y="44"/>
                    <a:pt x="12" y="29"/>
                    <a:pt x="0" y="0"/>
                  </a:cubicBezTo>
                  <a:cubicBezTo>
                    <a:pt x="32" y="5"/>
                    <a:pt x="48" y="7"/>
                    <a:pt x="80" y="8"/>
                  </a:cubicBezTo>
                  <a:cubicBezTo>
                    <a:pt x="63" y="35"/>
                    <a:pt x="54" y="47"/>
                    <a:pt x="33" y="73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-277812" y="3551238"/>
              <a:ext cx="339725" cy="304800"/>
            </a:xfrm>
            <a:custGeom>
              <a:avLst/>
              <a:gdLst>
                <a:gd name="T0" fmla="*/ 44 w 79"/>
                <a:gd name="T1" fmla="*/ 71 h 71"/>
                <a:gd name="T2" fmla="*/ 0 w 79"/>
                <a:gd name="T3" fmla="*/ 5 h 71"/>
                <a:gd name="T4" fmla="*/ 79 w 79"/>
                <a:gd name="T5" fmla="*/ 0 h 71"/>
                <a:gd name="T6" fmla="*/ 44 w 79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1">
                  <a:moveTo>
                    <a:pt x="44" y="71"/>
                  </a:moveTo>
                  <a:cubicBezTo>
                    <a:pt x="25" y="45"/>
                    <a:pt x="16" y="32"/>
                    <a:pt x="0" y="5"/>
                  </a:cubicBezTo>
                  <a:cubicBezTo>
                    <a:pt x="32" y="5"/>
                    <a:pt x="48" y="3"/>
                    <a:pt x="79" y="0"/>
                  </a:cubicBezTo>
                  <a:cubicBezTo>
                    <a:pt x="67" y="28"/>
                    <a:pt x="60" y="43"/>
                    <a:pt x="44" y="71"/>
                  </a:cubicBezTo>
                  <a:close/>
                </a:path>
              </a:pathLst>
            </a:cu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6"/>
            <p:cNvSpPr/>
            <p:nvPr/>
          </p:nvSpPr>
          <p:spPr bwMode="auto">
            <a:xfrm>
              <a:off x="198438" y="3452813"/>
              <a:ext cx="325438" cy="325438"/>
            </a:xfrm>
            <a:custGeom>
              <a:avLst/>
              <a:gdLst>
                <a:gd name="T0" fmla="*/ 54 w 76"/>
                <a:gd name="T1" fmla="*/ 76 h 76"/>
                <a:gd name="T2" fmla="*/ 0 w 76"/>
                <a:gd name="T3" fmla="*/ 18 h 76"/>
                <a:gd name="T4" fmla="*/ 76 w 76"/>
                <a:gd name="T5" fmla="*/ 0 h 76"/>
                <a:gd name="T6" fmla="*/ 54 w 76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76">
                  <a:moveTo>
                    <a:pt x="54" y="76"/>
                  </a:moveTo>
                  <a:cubicBezTo>
                    <a:pt x="31" y="53"/>
                    <a:pt x="20" y="42"/>
                    <a:pt x="0" y="18"/>
                  </a:cubicBezTo>
                  <a:cubicBezTo>
                    <a:pt x="31" y="12"/>
                    <a:pt x="46" y="9"/>
                    <a:pt x="76" y="0"/>
                  </a:cubicBezTo>
                  <a:cubicBezTo>
                    <a:pt x="69" y="30"/>
                    <a:pt x="65" y="45"/>
                    <a:pt x="54" y="76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7"/>
            <p:cNvSpPr/>
            <p:nvPr/>
          </p:nvSpPr>
          <p:spPr bwMode="auto">
            <a:xfrm>
              <a:off x="657225" y="3276600"/>
              <a:ext cx="309563" cy="338138"/>
            </a:xfrm>
            <a:custGeom>
              <a:avLst/>
              <a:gdLst>
                <a:gd name="T0" fmla="*/ 63 w 72"/>
                <a:gd name="T1" fmla="*/ 79 h 79"/>
                <a:gd name="T2" fmla="*/ 0 w 72"/>
                <a:gd name="T3" fmla="*/ 30 h 79"/>
                <a:gd name="T4" fmla="*/ 72 w 72"/>
                <a:gd name="T5" fmla="*/ 0 h 79"/>
                <a:gd name="T6" fmla="*/ 63 w 72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79">
                  <a:moveTo>
                    <a:pt x="63" y="79"/>
                  </a:moveTo>
                  <a:cubicBezTo>
                    <a:pt x="37" y="61"/>
                    <a:pt x="24" y="51"/>
                    <a:pt x="0" y="30"/>
                  </a:cubicBezTo>
                  <a:cubicBezTo>
                    <a:pt x="30" y="20"/>
                    <a:pt x="44" y="14"/>
                    <a:pt x="72" y="0"/>
                  </a:cubicBezTo>
                  <a:cubicBezTo>
                    <a:pt x="70" y="31"/>
                    <a:pt x="68" y="47"/>
                    <a:pt x="63" y="79"/>
                  </a:cubicBezTo>
                  <a:close/>
                </a:path>
              </a:pathLst>
            </a:cu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8"/>
            <p:cNvSpPr/>
            <p:nvPr/>
          </p:nvSpPr>
          <p:spPr bwMode="auto">
            <a:xfrm>
              <a:off x="1485583" y="2630805"/>
              <a:ext cx="300038" cy="338138"/>
            </a:xfrm>
            <a:custGeom>
              <a:avLst/>
              <a:gdLst>
                <a:gd name="T0" fmla="*/ 70 w 70"/>
                <a:gd name="T1" fmla="*/ 79 h 79"/>
                <a:gd name="T2" fmla="*/ 0 w 70"/>
                <a:gd name="T3" fmla="*/ 42 h 79"/>
                <a:gd name="T4" fmla="*/ 66 w 70"/>
                <a:gd name="T5" fmla="*/ 0 h 79"/>
                <a:gd name="T6" fmla="*/ 70 w 70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79">
                  <a:moveTo>
                    <a:pt x="70" y="79"/>
                  </a:moveTo>
                  <a:cubicBezTo>
                    <a:pt x="41" y="65"/>
                    <a:pt x="27" y="58"/>
                    <a:pt x="0" y="42"/>
                  </a:cubicBezTo>
                  <a:cubicBezTo>
                    <a:pt x="27" y="27"/>
                    <a:pt x="40" y="18"/>
                    <a:pt x="66" y="0"/>
                  </a:cubicBezTo>
                  <a:cubicBezTo>
                    <a:pt x="69" y="31"/>
                    <a:pt x="70" y="47"/>
                    <a:pt x="70" y="79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9"/>
            <p:cNvSpPr/>
            <p:nvPr/>
          </p:nvSpPr>
          <p:spPr bwMode="auto">
            <a:xfrm>
              <a:off x="1160145" y="2942908"/>
              <a:ext cx="325438" cy="333375"/>
            </a:xfrm>
            <a:custGeom>
              <a:avLst/>
              <a:gdLst>
                <a:gd name="T0" fmla="*/ 76 w 76"/>
                <a:gd name="T1" fmla="*/ 78 h 78"/>
                <a:gd name="T2" fmla="*/ 0 w 76"/>
                <a:gd name="T3" fmla="*/ 53 h 78"/>
                <a:gd name="T4" fmla="*/ 58 w 76"/>
                <a:gd name="T5" fmla="*/ 0 h 78"/>
                <a:gd name="T6" fmla="*/ 76 w 76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78">
                  <a:moveTo>
                    <a:pt x="76" y="78"/>
                  </a:moveTo>
                  <a:cubicBezTo>
                    <a:pt x="44" y="69"/>
                    <a:pt x="29" y="64"/>
                    <a:pt x="0" y="53"/>
                  </a:cubicBezTo>
                  <a:cubicBezTo>
                    <a:pt x="24" y="33"/>
                    <a:pt x="36" y="23"/>
                    <a:pt x="58" y="0"/>
                  </a:cubicBezTo>
                  <a:cubicBezTo>
                    <a:pt x="67" y="30"/>
                    <a:pt x="70" y="46"/>
                    <a:pt x="76" y="78"/>
                  </a:cubicBezTo>
                  <a:close/>
                </a:path>
              </a:pathLst>
            </a:cu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0"/>
            <p:cNvSpPr/>
            <p:nvPr/>
          </p:nvSpPr>
          <p:spPr bwMode="auto">
            <a:xfrm>
              <a:off x="1833563" y="2341563"/>
              <a:ext cx="338138" cy="322263"/>
            </a:xfrm>
            <a:custGeom>
              <a:avLst/>
              <a:gdLst>
                <a:gd name="T0" fmla="*/ 79 w 79"/>
                <a:gd name="T1" fmla="*/ 75 h 75"/>
                <a:gd name="T2" fmla="*/ 0 w 79"/>
                <a:gd name="T3" fmla="*/ 64 h 75"/>
                <a:gd name="T4" fmla="*/ 50 w 79"/>
                <a:gd name="T5" fmla="*/ 0 h 75"/>
                <a:gd name="T6" fmla="*/ 79 w 79"/>
                <a:gd name="T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5">
                  <a:moveTo>
                    <a:pt x="79" y="75"/>
                  </a:moveTo>
                  <a:cubicBezTo>
                    <a:pt x="47" y="72"/>
                    <a:pt x="31" y="70"/>
                    <a:pt x="0" y="64"/>
                  </a:cubicBezTo>
                  <a:cubicBezTo>
                    <a:pt x="21" y="40"/>
                    <a:pt x="31" y="27"/>
                    <a:pt x="50" y="0"/>
                  </a:cubicBezTo>
                  <a:cubicBezTo>
                    <a:pt x="63" y="29"/>
                    <a:pt x="69" y="44"/>
                    <a:pt x="79" y="7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48310" y="213995"/>
            <a:ext cx="1327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隶书" panose="02010509060101010101" charset="-122"/>
                <a:ea typeface="隶书" panose="02010509060101010101" charset="-122"/>
              </a:rPr>
              <a:t>视 频</a:t>
            </a:r>
          </a:p>
        </p:txBody>
      </p:sp>
      <p:pic>
        <p:nvPicPr>
          <p:cNvPr id="5" name="图片 5" descr="返回键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9175" y="5780088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452530" y="1785926"/>
            <a:ext cx="8786874" cy="4214842"/>
            <a:chOff x="1523968" y="1571612"/>
            <a:chExt cx="8786874" cy="4214842"/>
          </a:xfrm>
        </p:grpSpPr>
        <p:pic>
          <p:nvPicPr>
            <p:cNvPr id="15" name="Picture 2" descr="https://view3652.book118.com/cache/ppt/11608020936291345021014551_9057280/img/image4_240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23968" y="1571612"/>
              <a:ext cx="8786874" cy="4123451"/>
            </a:xfrm>
            <a:prstGeom prst="rect">
              <a:avLst/>
            </a:prstGeom>
            <a:noFill/>
          </p:spPr>
        </p:pic>
        <p:sp>
          <p:nvSpPr>
            <p:cNvPr id="16" name="椭圆 15"/>
            <p:cNvSpPr/>
            <p:nvPr/>
          </p:nvSpPr>
          <p:spPr>
            <a:xfrm>
              <a:off x="5238744" y="1714488"/>
              <a:ext cx="1143008" cy="857256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/>
                <a:t>1st</a:t>
              </a:r>
              <a:endParaRPr lang="zh-CN" altLang="en-US" sz="3600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5310182" y="2786058"/>
              <a:ext cx="1143008" cy="857256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/>
                <a:t>6th</a:t>
              </a:r>
              <a:endParaRPr lang="zh-CN" altLang="en-US" sz="3600" dirty="0"/>
            </a:p>
          </p:txBody>
        </p:sp>
        <p:sp>
          <p:nvSpPr>
            <p:cNvPr id="18" name="椭圆 17"/>
            <p:cNvSpPr/>
            <p:nvPr/>
          </p:nvSpPr>
          <p:spPr>
            <a:xfrm>
              <a:off x="5238744" y="3857628"/>
              <a:ext cx="1285884" cy="928694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/>
                <a:t>11th</a:t>
              </a:r>
              <a:endParaRPr lang="zh-CN" altLang="en-US" sz="2800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5238744" y="4857760"/>
              <a:ext cx="1285884" cy="928694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/>
                <a:t>12th</a:t>
              </a:r>
              <a:endParaRPr lang="zh-CN" altLang="en-US" sz="2800" dirty="0"/>
            </a:p>
          </p:txBody>
        </p:sp>
      </p:grp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AutoShape 6" descr="http://img0.imgtn.bdimg.com/it/u=3466632903,1257263167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452794" y="430530"/>
            <a:ext cx="52277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Comic Sans MS" panose="030F0702030302020204" charset="0"/>
              </a:rPr>
              <a:t>Mike’s summer camp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380960" y="1071546"/>
            <a:ext cx="108781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Comic Sans MS" panose="030F0702030302020204" charset="0"/>
              </a:rPr>
              <a:t>Mike is at summer camp. What will he do? Listen and match.</a:t>
            </a:r>
            <a:endParaRPr lang="zh-CN" altLang="en-US" sz="2800" dirty="0">
              <a:solidFill>
                <a:srgbClr val="7030A0"/>
              </a:solidFill>
            </a:endParaRPr>
          </a:p>
        </p:txBody>
      </p:sp>
      <p:cxnSp>
        <p:nvCxnSpPr>
          <p:cNvPr id="35" name="直接连接符 34"/>
          <p:cNvCxnSpPr>
            <a:stCxn id="16" idx="5"/>
          </p:cNvCxnSpPr>
          <p:nvPr/>
        </p:nvCxnSpPr>
        <p:spPr>
          <a:xfrm rot="16200000" flipH="1">
            <a:off x="5735220" y="3068220"/>
            <a:ext cx="1625740" cy="810332"/>
          </a:xfrm>
          <a:prstGeom prst="line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diamon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rot="16200000" flipV="1">
            <a:off x="4738678" y="2643182"/>
            <a:ext cx="642942" cy="642942"/>
          </a:xfrm>
          <a:prstGeom prst="line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diamon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18" idx="7"/>
          </p:cNvCxnSpPr>
          <p:nvPr/>
        </p:nvCxnSpPr>
        <p:spPr>
          <a:xfrm rot="5400000" flipH="1" flipV="1">
            <a:off x="6076717" y="3402846"/>
            <a:ext cx="993260" cy="616941"/>
          </a:xfrm>
          <a:prstGeom prst="line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diamon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20" idx="2"/>
          </p:cNvCxnSpPr>
          <p:nvPr/>
        </p:nvCxnSpPr>
        <p:spPr>
          <a:xfrm rot="10800000">
            <a:off x="4810116" y="4857761"/>
            <a:ext cx="357190" cy="678661"/>
          </a:xfrm>
          <a:prstGeom prst="line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diamon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2097267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222500" y="6213158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09726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209726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696450" y="6343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图片 2097238"/>
          <p:cNvPicPr/>
          <p:nvPr/>
        </p:nvPicPr>
        <p:blipFill>
          <a:blip r:embed="rId2" cstate="print"/>
          <a:srcRect r="72971"/>
          <a:stretch>
            <a:fillRect/>
          </a:stretch>
        </p:blipFill>
        <p:spPr>
          <a:xfrm>
            <a:off x="8107363" y="6042025"/>
            <a:ext cx="1624012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2097239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352675" y="6348413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209724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09750" y="6510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209724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823450" y="6470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矩形 27"/>
          <p:cNvSpPr/>
          <p:nvPr/>
        </p:nvSpPr>
        <p:spPr>
          <a:xfrm>
            <a:off x="809588" y="857232"/>
            <a:ext cx="99298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7030A0"/>
                </a:solidFill>
              </a:rPr>
              <a:t>Listen to dialogue 2 and tick the right picture. What are the children doing? </a:t>
            </a:r>
            <a:endParaRPr lang="zh-CN" altLang="en-US" dirty="0"/>
          </a:p>
        </p:txBody>
      </p:sp>
      <p:pic>
        <p:nvPicPr>
          <p:cNvPr id="12290" name="Picture 2" descr="https://view3652.book118.com/cache/ppt/11608020936291345021014551_9057280/img/image5.png"/>
          <p:cNvPicPr>
            <a:picLocks noChangeAspect="1" noChangeArrowheads="1"/>
          </p:cNvPicPr>
          <p:nvPr/>
        </p:nvPicPr>
        <p:blipFill>
          <a:blip r:embed="rId6"/>
          <a:srcRect t="27500"/>
          <a:stretch>
            <a:fillRect/>
          </a:stretch>
        </p:blipFill>
        <p:spPr bwMode="auto">
          <a:xfrm>
            <a:off x="1523968" y="2857496"/>
            <a:ext cx="9642020" cy="2928958"/>
          </a:xfrm>
          <a:prstGeom prst="rect">
            <a:avLst/>
          </a:prstGeom>
          <a:noFill/>
        </p:spPr>
      </p:pic>
      <p:sp>
        <p:nvSpPr>
          <p:cNvPr id="29" name="矩形 28"/>
          <p:cNvSpPr/>
          <p:nvPr/>
        </p:nvSpPr>
        <p:spPr>
          <a:xfrm>
            <a:off x="8167702" y="2928934"/>
            <a:ext cx="437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620</Words>
  <Application>Microsoft Office PowerPoint</Application>
  <PresentationFormat>宽屏</PresentationFormat>
  <Paragraphs>157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楷体</vt:lpstr>
      <vt:lpstr>隶书</vt:lpstr>
      <vt:lpstr>宋体</vt:lpstr>
      <vt:lpstr>Arial</vt:lpstr>
      <vt:lpstr>Calibri</vt:lpstr>
      <vt:lpstr>Comic Sans MS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Lecano&amp;Qingmei</cp:lastModifiedBy>
  <cp:revision>1370</cp:revision>
  <dcterms:created xsi:type="dcterms:W3CDTF">2017-05-17T10:13:00Z</dcterms:created>
  <dcterms:modified xsi:type="dcterms:W3CDTF">2021-01-08T13:09:38Z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2052-11.1.0.7949</vt:lpwstr>
  </property>
</Properties>
</file>