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sldIdLst>
    <p:sldId id="337" r:id="rId2"/>
    <p:sldId id="373" r:id="rId3"/>
    <p:sldId id="400" r:id="rId4"/>
    <p:sldId id="319" r:id="rId5"/>
    <p:sldId id="399" r:id="rId6"/>
    <p:sldId id="401" r:id="rId7"/>
    <p:sldId id="402" r:id="rId8"/>
    <p:sldId id="395" r:id="rId9"/>
    <p:sldId id="396" r:id="rId10"/>
    <p:sldId id="340" r:id="rId11"/>
    <p:sldId id="341" r:id="rId12"/>
    <p:sldId id="397" r:id="rId13"/>
    <p:sldId id="403" r:id="rId14"/>
    <p:sldId id="404" r:id="rId15"/>
    <p:sldId id="366" r:id="rId16"/>
    <p:sldId id="362" r:id="rId17"/>
    <p:sldId id="336" r:id="rId18"/>
  </p:sldIdLst>
  <p:sldSz cx="9144000" cy="514826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4" userDrawn="1">
          <p15:clr>
            <a:srgbClr val="A4A3A4"/>
          </p15:clr>
        </p15:guide>
        <p15:guide id="2" pos="1497" userDrawn="1">
          <p15:clr>
            <a:srgbClr val="A4A3A4"/>
          </p15:clr>
        </p15:guide>
        <p15:guide id="3" pos="4195" userDrawn="1">
          <p15:clr>
            <a:srgbClr val="A4A3A4"/>
          </p15:clr>
        </p15:guide>
        <p15:guide id="4" orient="horz" pos="24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C1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6" d="100"/>
          <a:sy n="96" d="100"/>
        </p:scale>
        <p:origin x="82" y="211"/>
      </p:cViewPr>
      <p:guideLst>
        <p:guide orient="horz" pos="964"/>
        <p:guide pos="1497"/>
        <p:guide pos="4195"/>
        <p:guide orient="horz" pos="24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27859-D4C0-B94C-9B1E-5D7232BAB72B}" type="datetimeFigureOut">
              <a:rPr kumimoji="1" lang="zh-CN" altLang="en-US" smtClean="0"/>
              <a:t>2020/12/17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34848-7539-2046-A7A3-6675E7920E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6771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2846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7280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0982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6484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5239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2533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底图0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1181"/>
            <a:ext cx="9144000" cy="80708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01C532-C5AB-44B2-A7F3-6D48586F6FD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slide" Target="slide5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首页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 idx="4294967295"/>
          </p:nvPr>
        </p:nvSpPr>
        <p:spPr>
          <a:xfrm>
            <a:off x="-213072" y="319088"/>
            <a:ext cx="3567113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外研版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英语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六年级下册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5823927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第一课时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7340450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第二课时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98259" y="1218904"/>
            <a:ext cx="719134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Review Module </a:t>
            </a:r>
          </a:p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Unit 2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F885443-7591-4CF6-9FF5-1577E07480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2101951" y="1482959"/>
            <a:ext cx="4886721" cy="2577841"/>
          </a:xfrm>
          <a:prstGeom prst="flowChartAlternateProcess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56480" y="350685"/>
            <a:ext cx="29899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Arial" panose="020B0604020202020204" pitchFamily="34" charset="0"/>
              </a:rPr>
              <a:t>Summary</a:t>
            </a:r>
            <a:endParaRPr lang="zh-CN" altLang="en-US" sz="48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788348" y="1893359"/>
            <a:ext cx="3922052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重点时态（现在进行时）</a:t>
            </a:r>
            <a:endParaRPr lang="en-US" altLang="zh-CN" sz="2400" dirty="0">
              <a:solidFill>
                <a:schemeClr val="bg1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一般将来时结构</a:t>
            </a:r>
            <a:endParaRPr lang="en-US" altLang="zh-CN" sz="2400" dirty="0">
              <a:solidFill>
                <a:schemeClr val="bg1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特殊疑问词（组）</a:t>
            </a:r>
            <a:endParaRPr lang="en-US" altLang="zh-CN" sz="2000" dirty="0"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2988770" y="1035685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7" name="矩形 6"/>
          <p:cNvSpPr/>
          <p:nvPr/>
        </p:nvSpPr>
        <p:spPr>
          <a:xfrm>
            <a:off x="2080086" y="2049017"/>
            <a:ext cx="495520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将活动一的句子写下来。</a:t>
            </a:r>
            <a:endParaRPr lang="en-US" altLang="zh-CN" sz="2400" dirty="0">
              <a:solidFill>
                <a:schemeClr val="bg1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marL="457200" lvl="0" indent="-4572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和同伴一起练习活动二的对话。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3FB5D90-57A8-441B-97B2-E74201805A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标题栏.png">
            <a:extLst>
              <a:ext uri="{FF2B5EF4-FFF2-40B4-BE49-F238E27FC236}">
                <a16:creationId xmlns:a16="http://schemas.microsoft.com/office/drawing/2014/main" id="{8CAB880C-4CEC-48B1-990F-8E3D3C2D6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69" y="236958"/>
            <a:ext cx="2038864" cy="637362"/>
          </a:xfrm>
          <a:prstGeom prst="rect">
            <a:avLst/>
          </a:prstGeom>
        </p:spPr>
      </p:pic>
      <p:sp>
        <p:nvSpPr>
          <p:cNvPr id="8" name="标题 1">
            <a:extLst>
              <a:ext uri="{FF2B5EF4-FFF2-40B4-BE49-F238E27FC236}">
                <a16:creationId xmlns:a16="http://schemas.microsoft.com/office/drawing/2014/main" id="{003D2CAC-27B5-4FF7-BF5C-9BF7B7EC4BE2}"/>
              </a:ext>
            </a:extLst>
          </p:cNvPr>
          <p:cNvSpPr txBox="1"/>
          <p:nvPr/>
        </p:nvSpPr>
        <p:spPr>
          <a:xfrm>
            <a:off x="348822" y="389071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</a:p>
        </p:txBody>
      </p:sp>
      <p:pic>
        <p:nvPicPr>
          <p:cNvPr id="6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643" y="353920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 8">
            <a:hlinkClick r:id="rId5" action="ppaction://hlinksldjump"/>
          </p:cNvPr>
          <p:cNvSpPr/>
          <p:nvPr/>
        </p:nvSpPr>
        <p:spPr bwMode="auto">
          <a:xfrm>
            <a:off x="2873878" y="410217"/>
            <a:ext cx="2371282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draw.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3075" name="Picture 3" descr="C:\Users\Lenovo\Pictures\图片4_副本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305" y="1115568"/>
            <a:ext cx="6047820" cy="344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54352" y="3107185"/>
            <a:ext cx="1322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Comic Sans MS" panose="030F0702030302020204" pitchFamily="66" charset="0"/>
              </a:rPr>
              <a:t>When are </a:t>
            </a:r>
          </a:p>
          <a:p>
            <a:pPr algn="ctr"/>
            <a:r>
              <a:rPr lang="en-US" altLang="zh-CN" sz="1600" dirty="0">
                <a:latin typeface="Comic Sans MS" panose="030F0702030302020204" pitchFamily="66" charset="0"/>
              </a:rPr>
              <a:t>we going to swim?</a:t>
            </a:r>
            <a:endParaRPr lang="zh-CN" altLang="en-US" sz="1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88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卡通人物&#10;&#10;描述已自动生成">
            <a:extLst>
              <a:ext uri="{FF2B5EF4-FFF2-40B4-BE49-F238E27FC236}">
                <a16:creationId xmlns:a16="http://schemas.microsoft.com/office/drawing/2014/main" id="{DCCB8B89-5A9B-49DD-96D5-506410336E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800" y="2771669"/>
            <a:ext cx="2132074" cy="1612645"/>
          </a:xfrm>
          <a:prstGeom prst="rect">
            <a:avLst/>
          </a:prstGeom>
        </p:spPr>
      </p:pic>
      <p:pic>
        <p:nvPicPr>
          <p:cNvPr id="5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5" y="140852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 bwMode="auto">
          <a:xfrm>
            <a:off x="692400" y="197149"/>
            <a:ext cx="2814280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Now ask and answer.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7463" y="1686757"/>
            <a:ext cx="6764785" cy="1089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100"/>
              </a:lnSpc>
            </a:pPr>
            <a:r>
              <a:rPr lang="en-US" altLang="zh-CN" sz="2400" b="1" i="1" dirty="0">
                <a:latin typeface="Comic Sans MS" panose="030F0702030302020204" pitchFamily="66" charset="0"/>
              </a:rPr>
              <a:t>A: </a:t>
            </a:r>
            <a:r>
              <a:rPr lang="en-US" altLang="zh-CN" sz="2400" dirty="0">
                <a:latin typeface="Comic Sans MS" panose="030F0702030302020204" pitchFamily="66" charset="0"/>
              </a:rPr>
              <a:t>What are they going to do at nine o’clock?</a:t>
            </a:r>
          </a:p>
          <a:p>
            <a:pPr>
              <a:lnSpc>
                <a:spcPts val="4100"/>
              </a:lnSpc>
            </a:pPr>
            <a:r>
              <a:rPr lang="en-US" altLang="zh-CN" sz="2400" b="1" i="1" dirty="0">
                <a:latin typeface="Comic Sans MS" panose="030F0702030302020204" pitchFamily="66" charset="0"/>
              </a:rPr>
              <a:t>B: </a:t>
            </a:r>
            <a:r>
              <a:rPr lang="en-US" altLang="zh-CN" sz="2400" dirty="0">
                <a:latin typeface="Comic Sans MS" panose="030F0702030302020204" pitchFamily="66" charset="0"/>
              </a:rPr>
              <a:t>They’re going to swim. </a:t>
            </a:r>
            <a:endParaRPr lang="zh-CN" altLang="en-US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4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5" y="140852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4" action="ppaction://hlinksldjump"/>
          </p:cNvPr>
          <p:cNvSpPr/>
          <p:nvPr/>
        </p:nvSpPr>
        <p:spPr bwMode="auto">
          <a:xfrm>
            <a:off x="692399" y="197149"/>
            <a:ext cx="3302551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Write about the photos.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784" y="1165996"/>
            <a:ext cx="6713537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09204" y="3284739"/>
            <a:ext cx="2485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anose="030F0702030302020204" pitchFamily="66" charset="0"/>
              </a:rPr>
              <a:t>They are riding bikes.</a:t>
            </a:r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8882" y="2877849"/>
            <a:ext cx="3114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anose="030F0702030302020204" pitchFamily="66" charset="0"/>
              </a:rPr>
              <a:t>They are having a picnic.</a:t>
            </a:r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68785" y="3339487"/>
            <a:ext cx="3008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anose="030F0702030302020204" pitchFamily="66" charset="0"/>
              </a:rPr>
              <a:t>They are taking a ship.</a:t>
            </a:r>
            <a:endParaRPr lang="zh-CN" alt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94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2">
            <a:extLst>
              <a:ext uri="{FF2B5EF4-FFF2-40B4-BE49-F238E27FC236}">
                <a16:creationId xmlns:a16="http://schemas.microsoft.com/office/drawing/2014/main" id="{3E4286AC-91C9-4D70-8921-89F8F9E463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6662" y="940578"/>
            <a:ext cx="7446052" cy="409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完成句子。</a:t>
            </a:r>
            <a:endParaRPr lang="en-US" altLang="zh-CN" sz="2200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1. A: ________ my bag?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   B: I put it on your bed.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2. A: ________ students are there in your class?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   B: There’re 50 students.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3. A: ________ are they doing?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   B: They’re reading.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200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692EF136-4184-4B1B-AC58-F83A9F8C6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2636" y="1554901"/>
            <a:ext cx="191452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Where's</a:t>
            </a:r>
            <a:endParaRPr lang="zh-CN" altLang="en-US" sz="22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TextBox 2">
            <a:extLst>
              <a:ext uri="{FF2B5EF4-FFF2-40B4-BE49-F238E27FC236}">
                <a16:creationId xmlns:a16="http://schemas.microsoft.com/office/drawing/2014/main" id="{DEBB4CEC-4962-4426-A2C1-CF29AFC28E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6210" y="2496542"/>
            <a:ext cx="183210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How many </a:t>
            </a:r>
            <a:endParaRPr lang="zh-CN" altLang="en-US" sz="22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43B42E4F-812B-48EF-BBDE-E151FA757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435" y="3552555"/>
            <a:ext cx="191452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What</a:t>
            </a:r>
            <a:endParaRPr lang="zh-CN" altLang="en-US" sz="22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云形 8"/>
          <p:cNvSpPr/>
          <p:nvPr/>
        </p:nvSpPr>
        <p:spPr bwMode="auto">
          <a:xfrm>
            <a:off x="316841" y="103836"/>
            <a:ext cx="1638507" cy="578612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761314" y="191059"/>
            <a:ext cx="866575" cy="313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Pratise.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>
            <a:extLst>
              <a:ext uri="{FF2B5EF4-FFF2-40B4-BE49-F238E27FC236}">
                <a16:creationId xmlns:a16="http://schemas.microsoft.com/office/drawing/2014/main" id="{14777A0B-AE56-4E64-BD52-20AFEBAB0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998" y="1113647"/>
            <a:ext cx="8705202" cy="359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1. I'm going to study History, Science, Geography and French.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_________________________________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2. Why are you laughing?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_________________________________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3. He's walking in the park, but it starts to snow.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_________________________________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200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90F1216A-5293-4EC4-BEEF-DE7C470D6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086" y="1738745"/>
            <a:ext cx="482211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我将要学习历史，科学，地理和法语。</a:t>
            </a:r>
            <a:endParaRPr lang="en-US" altLang="zh-CN" sz="22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E6BC03E8-6C5A-4FC6-8C93-987807050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486" y="2676644"/>
            <a:ext cx="43926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你为什么笑呢？</a:t>
            </a:r>
            <a:endParaRPr lang="en-US" altLang="zh-CN" sz="22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ABCD525F-4235-4623-BD3F-E4D564A4E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486" y="3690669"/>
            <a:ext cx="698961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他正在公园散步，但是天突然开始下雪了。</a:t>
            </a:r>
            <a:endParaRPr lang="en-US" altLang="zh-CN" sz="22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9" name="云形 8"/>
          <p:cNvSpPr/>
          <p:nvPr/>
        </p:nvSpPr>
        <p:spPr bwMode="auto">
          <a:xfrm>
            <a:off x="316841" y="103836"/>
            <a:ext cx="1638507" cy="578612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761314" y="191059"/>
            <a:ext cx="866575" cy="313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Pratise.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14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2139481" y="2017339"/>
            <a:ext cx="48650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完成活动三。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和同伴一起练习活动四的问答。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939B06-0953-4F8F-85F0-55AC74722167}"/>
              </a:ext>
            </a:extLst>
          </p:cNvPr>
          <p:cNvSpPr txBox="1"/>
          <p:nvPr/>
        </p:nvSpPr>
        <p:spPr>
          <a:xfrm>
            <a:off x="3153410" y="1035685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21DF77E-D167-4735-AC77-D289CB6BA8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">
            <a:extLst>
              <a:ext uri="{FF2B5EF4-FFF2-40B4-BE49-F238E27FC236}">
                <a16:creationId xmlns:a16="http://schemas.microsoft.com/office/drawing/2014/main" id="{6B0E7E8A-EBEE-44B4-832E-773C373B25ED}"/>
              </a:ext>
            </a:extLst>
          </p:cNvPr>
          <p:cNvSpPr/>
          <p:nvPr/>
        </p:nvSpPr>
        <p:spPr>
          <a:xfrm>
            <a:off x="2248519" y="1128872"/>
            <a:ext cx="4646961" cy="3044238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重点时态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(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现在进行时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)</a:t>
            </a:r>
          </a:p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1.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含义：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某人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/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物正在做某事。</a:t>
            </a:r>
            <a:endParaRPr lang="en-US" altLang="zh-CN" sz="2400" dirty="0">
              <a:latin typeface="Comic Sans MS" panose="030F0702030302020204" pitchFamily="66" charset="0"/>
              <a:ea typeface="方正卡通简体" panose="03000509000000000000" pitchFamily="65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2.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标志词：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now</a:t>
            </a:r>
          </a:p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3.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结构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:</a:t>
            </a: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人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/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物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+ be +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现在分词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+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其他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.</a:t>
            </a:r>
          </a:p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Be +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人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/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物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+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现在分词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+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其他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sym typeface="Wingdings" panose="05000000000000000000" pitchFamily="2" charset="2"/>
              </a:rPr>
              <a:t>?</a:t>
            </a:r>
            <a:endParaRPr lang="zh-CN" altLang="en-US" sz="2400" dirty="0"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502534F-7FFB-4433-8DC1-0377FA130438}"/>
              </a:ext>
            </a:extLst>
          </p:cNvPr>
          <p:cNvGrpSpPr/>
          <p:nvPr/>
        </p:nvGrpSpPr>
        <p:grpSpPr>
          <a:xfrm>
            <a:off x="90170" y="65405"/>
            <a:ext cx="2038864" cy="637362"/>
            <a:chOff x="-70" y="103"/>
            <a:chExt cx="3211" cy="1004"/>
          </a:xfrm>
        </p:grpSpPr>
        <p:pic>
          <p:nvPicPr>
            <p:cNvPr id="5" name="图片 4" descr="标题栏.png">
              <a:extLst>
                <a:ext uri="{FF2B5EF4-FFF2-40B4-BE49-F238E27FC236}">
                  <a16:creationId xmlns:a16="http://schemas.microsoft.com/office/drawing/2014/main" id="{F912F382-F549-4C24-91B3-9E3341E00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" y="103"/>
              <a:ext cx="3211" cy="1004"/>
            </a:xfrm>
            <a:prstGeom prst="rect">
              <a:avLst/>
            </a:prstGeom>
          </p:spPr>
        </p:pic>
        <p:sp>
          <p:nvSpPr>
            <p:cNvPr id="6" name="标题 1">
              <a:extLst>
                <a:ext uri="{FF2B5EF4-FFF2-40B4-BE49-F238E27FC236}">
                  <a16:creationId xmlns:a16="http://schemas.microsoft.com/office/drawing/2014/main" id="{5CB821BD-2D96-4678-AE55-941E72EA3B3C}"/>
                </a:ext>
              </a:extLst>
            </p:cNvPr>
            <p:cNvSpPr txBox="1"/>
            <p:nvPr/>
          </p:nvSpPr>
          <p:spPr>
            <a:xfrm>
              <a:off x="522" y="359"/>
              <a:ext cx="1824" cy="49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kumimoji="1" lang="zh-CN" altLang="en-US" sz="1600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第一课时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266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">
            <a:extLst>
              <a:ext uri="{FF2B5EF4-FFF2-40B4-BE49-F238E27FC236}">
                <a16:creationId xmlns:a16="http://schemas.microsoft.com/office/drawing/2014/main" id="{6B0E7E8A-EBEE-44B4-832E-773C373B25ED}"/>
              </a:ext>
            </a:extLst>
          </p:cNvPr>
          <p:cNvSpPr/>
          <p:nvPr/>
        </p:nvSpPr>
        <p:spPr>
          <a:xfrm>
            <a:off x="559668" y="1269764"/>
            <a:ext cx="8181132" cy="2553891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1. 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某人正在做某事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, 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但是某人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/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物做某事了</a:t>
            </a:r>
          </a:p>
          <a:p>
            <a:pPr lvl="0">
              <a:lnSpc>
                <a:spcPct val="120000"/>
              </a:lnSpc>
            </a:pP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  人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+ be +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现在分词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+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其他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, but +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人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/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物 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+ 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动词原形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/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动词单三形式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+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其他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.</a:t>
            </a:r>
          </a:p>
          <a:p>
            <a:pPr lvl="0">
              <a:lnSpc>
                <a:spcPct val="120000"/>
              </a:lnSpc>
            </a:pP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2. 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某人正在做某事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, 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但是</a:t>
            </a:r>
            <a:r>
              <a:rPr lang="zh-CN" altLang="en-US" sz="2000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天气开始</a:t>
            </a:r>
            <a:r>
              <a:rPr lang="en-US" altLang="zh-CN" sz="2000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</a:p>
          <a:p>
            <a:pPr lvl="0">
              <a:lnSpc>
                <a:spcPct val="120000"/>
              </a:lnSpc>
            </a:pP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    人 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+ be + 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现在分词 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+ 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其他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, but it starts to + 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动词原形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.</a:t>
            </a:r>
          </a:p>
          <a:p>
            <a:pPr lvl="0">
              <a:lnSpc>
                <a:spcPct val="120000"/>
              </a:lnSpc>
            </a:pP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3. 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某人正在做某事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, 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但是天气</a:t>
            </a:r>
            <a:r>
              <a:rPr lang="zh-CN" altLang="en-US" sz="2000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变得</a:t>
            </a:r>
            <a:r>
              <a:rPr lang="en-US" altLang="zh-CN" sz="2000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</a:p>
          <a:p>
            <a:pPr lvl="0">
              <a:lnSpc>
                <a:spcPct val="120000"/>
              </a:lnSpc>
            </a:pP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    人 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+ be + 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现在分词 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+ 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其他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, but it gets +</a:t>
            </a:r>
            <a:r>
              <a:rPr lang="zh-CN" altLang="en-US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形容词</a:t>
            </a:r>
            <a:r>
              <a:rPr lang="en-US" altLang="zh-CN" sz="20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.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502534F-7FFB-4433-8DC1-0377FA130438}"/>
              </a:ext>
            </a:extLst>
          </p:cNvPr>
          <p:cNvGrpSpPr/>
          <p:nvPr/>
        </p:nvGrpSpPr>
        <p:grpSpPr>
          <a:xfrm>
            <a:off x="90170" y="65405"/>
            <a:ext cx="2038864" cy="637362"/>
            <a:chOff x="-70" y="103"/>
            <a:chExt cx="3211" cy="1004"/>
          </a:xfrm>
        </p:grpSpPr>
        <p:pic>
          <p:nvPicPr>
            <p:cNvPr id="5" name="图片 4" descr="标题栏.png">
              <a:extLst>
                <a:ext uri="{FF2B5EF4-FFF2-40B4-BE49-F238E27FC236}">
                  <a16:creationId xmlns:a16="http://schemas.microsoft.com/office/drawing/2014/main" id="{F912F382-F549-4C24-91B3-9E3341E00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" y="103"/>
              <a:ext cx="3211" cy="1004"/>
            </a:xfrm>
            <a:prstGeom prst="rect">
              <a:avLst/>
            </a:prstGeom>
          </p:spPr>
        </p:pic>
        <p:sp>
          <p:nvSpPr>
            <p:cNvPr id="6" name="标题 1">
              <a:extLst>
                <a:ext uri="{FF2B5EF4-FFF2-40B4-BE49-F238E27FC236}">
                  <a16:creationId xmlns:a16="http://schemas.microsoft.com/office/drawing/2014/main" id="{5CB821BD-2D96-4678-AE55-941E72EA3B3C}"/>
                </a:ext>
              </a:extLst>
            </p:cNvPr>
            <p:cNvSpPr txBox="1"/>
            <p:nvPr/>
          </p:nvSpPr>
          <p:spPr>
            <a:xfrm>
              <a:off x="522" y="359"/>
              <a:ext cx="1824" cy="49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j-cs"/>
                </a:rPr>
                <a:t>第一课时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908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18" y="163232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>
            <a:hlinkClick r:id="rId4" action="ppaction://hlinksldjump"/>
          </p:cNvPr>
          <p:cNvSpPr/>
          <p:nvPr/>
        </p:nvSpPr>
        <p:spPr bwMode="auto">
          <a:xfrm>
            <a:off x="733452" y="219529"/>
            <a:ext cx="2205057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Look and say.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105" y="873742"/>
            <a:ext cx="6799263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68314" y="806103"/>
            <a:ext cx="5282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Comic Sans MS" panose="030F0702030302020204" pitchFamily="66" charset="0"/>
              </a:rPr>
              <a:t>They’re playing football, but it starts to rain.</a:t>
            </a:r>
            <a:endParaRPr lang="zh-CN" altLang="en-US" i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30074" y="174272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7674" y="2403980"/>
            <a:ext cx="8535128" cy="1693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She's doing exercise, ________ it gets too hot.</a:t>
            </a:r>
          </a:p>
          <a:p>
            <a:pPr lvl="0">
              <a:lnSpc>
                <a:spcPct val="150000"/>
              </a:lnSpc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A. </a:t>
            </a: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so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  B. and            C. but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71321" y="2403980"/>
            <a:ext cx="553357" cy="588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C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云形 9"/>
          <p:cNvSpPr/>
          <p:nvPr/>
        </p:nvSpPr>
        <p:spPr bwMode="auto">
          <a:xfrm>
            <a:off x="316841" y="103836"/>
            <a:ext cx="1638507" cy="578612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761314" y="191059"/>
            <a:ext cx="866575" cy="313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Pratise.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84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">
            <a:extLst>
              <a:ext uri="{FF2B5EF4-FFF2-40B4-BE49-F238E27FC236}">
                <a16:creationId xmlns:a16="http://schemas.microsoft.com/office/drawing/2014/main" id="{6B0E7E8A-EBEE-44B4-832E-773C373B25ED}"/>
              </a:ext>
            </a:extLst>
          </p:cNvPr>
          <p:cNvSpPr/>
          <p:nvPr/>
        </p:nvSpPr>
        <p:spPr>
          <a:xfrm>
            <a:off x="1442119" y="770154"/>
            <a:ext cx="6456281" cy="3779758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1.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谈论对方将要去哪儿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:</a:t>
            </a:r>
          </a:p>
          <a:p>
            <a:pPr lvl="0"/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问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:Where are you going?</a:t>
            </a:r>
          </a:p>
          <a:p>
            <a:pPr lvl="0"/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答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:I'm going to +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地点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.</a:t>
            </a:r>
          </a:p>
          <a:p>
            <a:pPr lvl="0"/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2.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谈论对方将要做什么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:</a:t>
            </a:r>
          </a:p>
          <a:p>
            <a:pPr lvl="0"/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问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:What are you going to do?</a:t>
            </a:r>
          </a:p>
          <a:p>
            <a:pPr lvl="0"/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答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:I'm/We’re going to +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动词原形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+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其他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.</a:t>
            </a:r>
          </a:p>
          <a:p>
            <a:pPr lvl="0"/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3.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谈论对方将要学什么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:</a:t>
            </a:r>
          </a:p>
          <a:p>
            <a:pPr lvl="0"/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问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:What are you going to study?</a:t>
            </a:r>
          </a:p>
          <a:p>
            <a:pPr lvl="0"/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答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:I'm going to study +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学科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484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">
            <a:extLst>
              <a:ext uri="{FF2B5EF4-FFF2-40B4-BE49-F238E27FC236}">
                <a16:creationId xmlns:a16="http://schemas.microsoft.com/office/drawing/2014/main" id="{6B0E7E8A-EBEE-44B4-832E-773C373B25ED}"/>
              </a:ext>
            </a:extLst>
          </p:cNvPr>
          <p:cNvSpPr/>
          <p:nvPr/>
        </p:nvSpPr>
        <p:spPr>
          <a:xfrm>
            <a:off x="587859" y="626154"/>
            <a:ext cx="7968281" cy="3820620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特殊疑问词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(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组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)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who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谁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/ whose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谁的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/ why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为什么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/ when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什么时候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/ where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在哪里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/ which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哪一个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/ what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什么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/ how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如何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what time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什么时间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/ what </a:t>
            </a:r>
            <a:r>
              <a:rPr lang="en-US" altLang="zh-CN" sz="2400" dirty="0" err="1">
                <a:latin typeface="Comic Sans MS" panose="030F0702030302020204" pitchFamily="66" charset="0"/>
                <a:ea typeface="方正卡通简体" panose="03000509000000000000" pitchFamily="65" charset="-122"/>
              </a:rPr>
              <a:t>colour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什么颜色 </a:t>
            </a:r>
            <a:endParaRPr lang="en-US" altLang="zh-CN" sz="2400" dirty="0"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how many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多少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{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数量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}how much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多少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,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多少钱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{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价格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}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how long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多长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/ how often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多久一次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how big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多大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/ how far 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多远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{</a:t>
            </a:r>
            <a:r>
              <a:rPr lang="zh-CN" altLang="en-US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路程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44668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2332" y="14631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9932" y="1986380"/>
            <a:ext cx="6298068" cy="2247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— _______ are you wearing a raincoat?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— Because it's going to rain.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A. What            B. How       C. Why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2347" y="1943263"/>
            <a:ext cx="553357" cy="588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C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云形 9"/>
          <p:cNvSpPr/>
          <p:nvPr/>
        </p:nvSpPr>
        <p:spPr bwMode="auto">
          <a:xfrm>
            <a:off x="316841" y="103836"/>
            <a:ext cx="1638507" cy="578612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761314" y="191059"/>
            <a:ext cx="866575" cy="313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Pratise.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02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18" y="163232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>
            <a:hlinkClick r:id="rId4" action="ppaction://hlinksldjump"/>
          </p:cNvPr>
          <p:cNvSpPr/>
          <p:nvPr/>
        </p:nvSpPr>
        <p:spPr bwMode="auto">
          <a:xfrm>
            <a:off x="733452" y="219529"/>
            <a:ext cx="3110580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Look, ask and answer.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2051" name="Picture 3" descr="C:\Users\Lenovo\Pictures\图片3_副本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742" y="910392"/>
            <a:ext cx="6535737" cy="360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75532" y="1047558"/>
            <a:ext cx="1837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Comic Sans MS" panose="030F0702030302020204" pitchFamily="66" charset="0"/>
              </a:rPr>
              <a:t>What are you going to wear?</a:t>
            </a:r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81856" y="1228064"/>
            <a:ext cx="1837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Comic Sans MS" panose="030F0702030302020204" pitchFamily="66" charset="0"/>
              </a:rPr>
              <a:t>I’m going to wear a T-shirt.</a:t>
            </a:r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3240" y="1854227"/>
            <a:ext cx="1233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Comic Sans MS" panose="030F0702030302020204" pitchFamily="66" charset="0"/>
              </a:rPr>
              <a:t>Why? </a:t>
            </a:r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58393" y="2715379"/>
            <a:ext cx="1837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Comic Sans MS" panose="030F0702030302020204" pitchFamily="66" charset="0"/>
              </a:rPr>
              <a:t>Because </a:t>
            </a:r>
          </a:p>
          <a:p>
            <a:pPr algn="ctr"/>
            <a:r>
              <a:rPr lang="en-US" altLang="zh-CN" dirty="0">
                <a:latin typeface="Comic Sans MS" panose="030F0702030302020204" pitchFamily="66" charset="0"/>
              </a:rPr>
              <a:t>it’s sunny.</a:t>
            </a:r>
            <a:endParaRPr lang="zh-CN" alt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648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678</Words>
  <Application>Microsoft Office PowerPoint</Application>
  <PresentationFormat>自定义</PresentationFormat>
  <Paragraphs>106</Paragraphs>
  <Slides>17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方正卡通简体</vt:lpstr>
      <vt:lpstr>黑体</vt:lpstr>
      <vt:lpstr>Arial</vt:lpstr>
      <vt:lpstr>Calibri</vt:lpstr>
      <vt:lpstr>Comic Sans MS</vt:lpstr>
      <vt:lpstr>Office 主题</vt:lpstr>
      <vt:lpstr>外研版·英语·六年级下册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时代天华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张</dc:creator>
  <cp:lastModifiedBy>Lecano&amp;Qingmei</cp:lastModifiedBy>
  <cp:revision>260</cp:revision>
  <dcterms:created xsi:type="dcterms:W3CDTF">2019-08-01T01:27:00Z</dcterms:created>
  <dcterms:modified xsi:type="dcterms:W3CDTF">2020-12-16T22:10:40Z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2052-11.1.0.8813</vt:lpwstr>
  </property>
</Properties>
</file>