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37" r:id="rId2"/>
    <p:sldId id="263" r:id="rId3"/>
    <p:sldId id="271" r:id="rId4"/>
    <p:sldId id="373" r:id="rId5"/>
    <p:sldId id="323" r:id="rId6"/>
    <p:sldId id="324" r:id="rId7"/>
    <p:sldId id="319" r:id="rId8"/>
    <p:sldId id="368" r:id="rId9"/>
    <p:sldId id="369" r:id="rId10"/>
    <p:sldId id="389" r:id="rId11"/>
    <p:sldId id="390" r:id="rId12"/>
    <p:sldId id="396" r:id="rId13"/>
    <p:sldId id="397" r:id="rId14"/>
    <p:sldId id="398" r:id="rId15"/>
    <p:sldId id="399" r:id="rId16"/>
    <p:sldId id="400" r:id="rId17"/>
    <p:sldId id="381" r:id="rId18"/>
    <p:sldId id="393" r:id="rId19"/>
    <p:sldId id="394" r:id="rId20"/>
    <p:sldId id="395" r:id="rId21"/>
    <p:sldId id="340" r:id="rId22"/>
    <p:sldId id="341" r:id="rId23"/>
    <p:sldId id="268" r:id="rId24"/>
    <p:sldId id="401" r:id="rId25"/>
    <p:sldId id="402" r:id="rId26"/>
    <p:sldId id="331" r:id="rId27"/>
    <p:sldId id="367" r:id="rId28"/>
    <p:sldId id="366" r:id="rId29"/>
    <p:sldId id="362" r:id="rId30"/>
    <p:sldId id="403" r:id="rId31"/>
    <p:sldId id="336" r:id="rId32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9" userDrawn="1">
          <p15:clr>
            <a:srgbClr val="A4A3A4"/>
          </p15:clr>
        </p15:guide>
        <p15:guide id="2" pos="952" userDrawn="1">
          <p15:clr>
            <a:srgbClr val="A4A3A4"/>
          </p15:clr>
        </p15:guide>
        <p15:guide id="3" pos="4740" userDrawn="1">
          <p15:clr>
            <a:srgbClr val="A4A3A4"/>
          </p15:clr>
        </p15:guide>
        <p15:guide id="4" orient="horz" pos="2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72" y="264"/>
      </p:cViewPr>
      <p:guideLst>
        <p:guide orient="horz" pos="669"/>
        <p:guide pos="952"/>
        <p:guide pos="4740"/>
        <p:guide orient="horz" pos="266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5" d="100"/>
          <a:sy n="65" d="100"/>
        </p:scale>
        <p:origin x="1973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F4AC436-FF61-4703-BDCA-AFA847EE99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063BDEB-1252-4928-9A00-D06280A4A5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A0AD8-9499-4AD2-A5E9-363FC3291852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EB1588-AD72-49E5-AE3E-AE9F254E98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7B101F-933C-4E33-AC5A-58C63F0B10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59DF2-93B0-4F3D-8704-E2A7417FF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174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8308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115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905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062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122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6A6C31-753B-4528-BDB3-2E6F1EBC7F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hyperlink" Target="m9u1-2.mp4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slide" Target="slide13.xml"/><Relationship Id="rId4" Type="http://schemas.openxmlformats.org/officeDocument/2006/relationships/image" Target="../media/image7.jpeg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m9u1-1.mp4" TargetMode="External"/><Relationship Id="rId5" Type="http://schemas.openxmlformats.org/officeDocument/2006/relationships/image" Target="../media/image8.png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六年级下册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98259" y="1218904"/>
            <a:ext cx="6347481" cy="13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9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1  Best wishes to you!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30C13F-4AD1-47BF-A6D7-3384AED95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684270" y="1422680"/>
            <a:ext cx="3480529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future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将来，未来</a:t>
            </a: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933EE9AD-E191-453F-A61F-2F2E74794F90}"/>
              </a:ext>
            </a:extLst>
          </p:cNvPr>
          <p:cNvSpPr/>
          <p:nvPr/>
        </p:nvSpPr>
        <p:spPr>
          <a:xfrm>
            <a:off x="4684271" y="2178190"/>
            <a:ext cx="3480529" cy="132802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in the future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在将来</a:t>
            </a: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for the future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为将来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DA1244B-0C1A-4C12-BBD9-93D0DA268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901" y="1754858"/>
            <a:ext cx="1891900" cy="163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4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295470" y="1098680"/>
            <a:ext cx="412853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wonderful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了不起的，出色的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933EE9AD-E191-453F-A61F-2F2E74794F90}"/>
              </a:ext>
            </a:extLst>
          </p:cNvPr>
          <p:cNvSpPr/>
          <p:nvPr/>
        </p:nvSpPr>
        <p:spPr>
          <a:xfrm>
            <a:off x="4295470" y="1695790"/>
            <a:ext cx="4308530" cy="214526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+mn-cs"/>
              </a:rPr>
              <a:t>短语：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 wonderful day </a:t>
            </a:r>
          </a:p>
          <a:p>
            <a:pPr lvl="0"/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愉快的一天  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have a wonderful time </a:t>
            </a:r>
          </a:p>
          <a:p>
            <a:pPr lvl="0"/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玩得愉快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B1C80C-BA8D-477E-81D0-47C7F720E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26988" y="2124000"/>
            <a:ext cx="3219944" cy="144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8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89233" y="818142"/>
            <a:ext cx="63478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(     )  What did Daming his friends to do?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A. To write letters.   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B.</a:t>
            </a:r>
            <a:r>
              <a:rPr lang="zh-CN" altLang="en-US" sz="2400" dirty="0">
                <a:latin typeface="Comic Sans MS" panose="030F0702030302020204" pitchFamily="66" charset="0"/>
              </a:rPr>
              <a:t> </a:t>
            </a:r>
            <a:r>
              <a:rPr lang="en-US" altLang="zh-CN" sz="2400" dirty="0">
                <a:latin typeface="Comic Sans MS" panose="030F0702030302020204" pitchFamily="66" charset="0"/>
              </a:rPr>
              <a:t>To write diaries.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C. To write messages. </a:t>
            </a:r>
          </a:p>
        </p:txBody>
      </p:sp>
      <p:sp>
        <p:nvSpPr>
          <p:cNvPr id="3" name="文本框 19"/>
          <p:cNvSpPr txBox="1"/>
          <p:nvPr/>
        </p:nvSpPr>
        <p:spPr>
          <a:xfrm>
            <a:off x="1912052" y="973822"/>
            <a:ext cx="36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云形 3"/>
          <p:cNvSpPr/>
          <p:nvPr/>
        </p:nvSpPr>
        <p:spPr bwMode="auto">
          <a:xfrm>
            <a:off x="0" y="124740"/>
            <a:ext cx="2560319" cy="654905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68931" y="211964"/>
            <a:ext cx="249138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 bwMode="auto">
          <a:xfrm>
            <a:off x="0" y="124740"/>
            <a:ext cx="2560319" cy="654905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68931" y="211964"/>
            <a:ext cx="249138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2980" y="1366783"/>
            <a:ext cx="67713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(     ) What does Lingling think of Daming?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A. A good-looking boy.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B. A naughty boy.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C. An outgoing boy.</a:t>
            </a:r>
          </a:p>
        </p:txBody>
      </p:sp>
      <p:sp>
        <p:nvSpPr>
          <p:cNvPr id="5" name="文本框 19"/>
          <p:cNvSpPr txBox="1"/>
          <p:nvPr/>
        </p:nvSpPr>
        <p:spPr>
          <a:xfrm>
            <a:off x="1809549" y="1514506"/>
            <a:ext cx="541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B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48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6846" y="1668910"/>
            <a:ext cx="597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(     ) What did Daming help Lingling in ?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A. Sport.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B. English.   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  C. Chinese.</a:t>
            </a:r>
          </a:p>
        </p:txBody>
      </p:sp>
      <p:sp>
        <p:nvSpPr>
          <p:cNvPr id="3" name="云形 2"/>
          <p:cNvSpPr/>
          <p:nvPr/>
        </p:nvSpPr>
        <p:spPr bwMode="auto">
          <a:xfrm>
            <a:off x="0" y="124740"/>
            <a:ext cx="2560319" cy="654905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68931" y="211964"/>
            <a:ext cx="249138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19"/>
          <p:cNvSpPr txBox="1"/>
          <p:nvPr/>
        </p:nvSpPr>
        <p:spPr>
          <a:xfrm>
            <a:off x="1463039" y="1822515"/>
            <a:ext cx="541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10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141917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What did Daming teach Amy?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A. English.   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B. Maths.    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C. Chinese.</a:t>
            </a:r>
          </a:p>
        </p:txBody>
      </p:sp>
      <p:sp>
        <p:nvSpPr>
          <p:cNvPr id="3" name="云形 2"/>
          <p:cNvSpPr/>
          <p:nvPr/>
        </p:nvSpPr>
        <p:spPr bwMode="auto">
          <a:xfrm>
            <a:off x="0" y="124740"/>
            <a:ext cx="2560319" cy="654905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68931" y="211964"/>
            <a:ext cx="249138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7841" y="1580150"/>
            <a:ext cx="957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Comic Sans MS" panose="030F0702030302020204" pitchFamily="66" charset="0"/>
              </a:rPr>
              <a:t>(     ) </a:t>
            </a:r>
            <a:endParaRPr lang="zh-CN" altLang="en-US" sz="2400" dirty="0"/>
          </a:p>
        </p:txBody>
      </p:sp>
      <p:sp>
        <p:nvSpPr>
          <p:cNvPr id="8" name="文本框 19"/>
          <p:cNvSpPr txBox="1"/>
          <p:nvPr/>
        </p:nvSpPr>
        <p:spPr>
          <a:xfrm>
            <a:off x="1725906" y="1591682"/>
            <a:ext cx="541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1975" y="623948"/>
            <a:ext cx="69542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(     ) What does Sam ask Daming to do?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        A. Come to the UK to watch basketball  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            games with  him. 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        B.</a:t>
            </a:r>
            <a:r>
              <a:rPr lang="zh-CN" altLang="en-US" sz="2400" dirty="0">
                <a:latin typeface="Comic Sans MS" panose="030F0702030302020204" pitchFamily="66" charset="0"/>
              </a:rPr>
              <a:t>  </a:t>
            </a:r>
            <a:r>
              <a:rPr lang="en-US" altLang="zh-CN" sz="2400" dirty="0">
                <a:latin typeface="Comic Sans MS" panose="030F0702030302020204" pitchFamily="66" charset="0"/>
              </a:rPr>
              <a:t>Come to the UK to watch football 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             games with  him.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Comic Sans MS" panose="030F0702030302020204" pitchFamily="66" charset="0"/>
              </a:rPr>
              <a:t>        C. 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Come to the UK to watch baseball 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            games with  him.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3" name="云形 2"/>
          <p:cNvSpPr/>
          <p:nvPr/>
        </p:nvSpPr>
        <p:spPr bwMode="auto">
          <a:xfrm>
            <a:off x="0" y="124740"/>
            <a:ext cx="2560319" cy="654905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68931" y="211964"/>
            <a:ext cx="249138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 and answer.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19"/>
          <p:cNvSpPr txBox="1"/>
          <p:nvPr/>
        </p:nvSpPr>
        <p:spPr>
          <a:xfrm>
            <a:off x="1552651" y="770018"/>
            <a:ext cx="541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B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30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 bwMode="auto">
          <a:xfrm>
            <a:off x="666208" y="147953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051" name="Picture 3" descr="C:\Users\Lenovo\Pictures\图片3_副本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26" y="961256"/>
            <a:ext cx="7173913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03596" y="2226868"/>
            <a:ext cx="38212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Dear friends,</a:t>
            </a:r>
          </a:p>
          <a:p>
            <a:r>
              <a:rPr lang="en-US" altLang="zh-CN" dirty="0">
                <a:latin typeface="Comic Sans MS" pitchFamily="66" charset="0"/>
              </a:rPr>
              <a:t>We’re going to say goodbye to our primary school soon. I enjoyed our time together. I want to remember you all. Please write a message in this book. I’ll keep it forever. Thank you!</a:t>
            </a:r>
          </a:p>
          <a:p>
            <a:r>
              <a:rPr lang="en-US" altLang="zh-CN" dirty="0">
                <a:latin typeface="Comic Sans MS" pitchFamily="66" charset="0"/>
              </a:rPr>
              <a:t>Daming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1026" name="Picture 2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596" y="138682"/>
            <a:ext cx="49371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M9U1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94082" y="91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2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4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Lenovo\Pictures\图片4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55" y="865407"/>
            <a:ext cx="6897486" cy="343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4" action="ppaction://hlinksldjump"/>
          </p:cNvPr>
          <p:cNvSpPr/>
          <p:nvPr/>
        </p:nvSpPr>
        <p:spPr bwMode="auto">
          <a:xfrm>
            <a:off x="666208" y="147953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0224" y="2152341"/>
            <a:ext cx="38212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Daming,</a:t>
            </a:r>
          </a:p>
          <a:p>
            <a:r>
              <a:rPr lang="en-US" altLang="zh-CN" dirty="0">
                <a:latin typeface="Comic Sans MS" pitchFamily="66" charset="0"/>
              </a:rPr>
              <a:t>You’re a naughty but lovely boy. You helped me in sport. You brought us lots of joy. Good luck for the future!</a:t>
            </a:r>
          </a:p>
          <a:p>
            <a:r>
              <a:rPr lang="en-US" altLang="zh-CN" dirty="0">
                <a:latin typeface="Comic Sans MS" pitchFamily="66" charset="0"/>
              </a:rPr>
              <a:t>Lingling</a:t>
            </a:r>
          </a:p>
        </p:txBody>
      </p:sp>
    </p:spTree>
    <p:extLst>
      <p:ext uri="{BB962C8B-B14F-4D97-AF65-F5344CB8AC3E}">
        <p14:creationId xmlns:p14="http://schemas.microsoft.com/office/powerpoint/2010/main" val="41899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Lenovo\Pictures\图片5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920750"/>
            <a:ext cx="6666096" cy="350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4" action="ppaction://hlinksldjump"/>
          </p:cNvPr>
          <p:cNvSpPr/>
          <p:nvPr/>
        </p:nvSpPr>
        <p:spPr bwMode="auto">
          <a:xfrm>
            <a:off x="666208" y="147953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0224" y="2152341"/>
            <a:ext cx="3821229" cy="1993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Daming,</a:t>
            </a:r>
          </a:p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We had a happy time at school. You taught me Chinese. Thank you very much. You’re a wonderful friend. I will miss you!</a:t>
            </a:r>
          </a:p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Amy</a:t>
            </a:r>
          </a:p>
        </p:txBody>
      </p:sp>
    </p:spTree>
    <p:extLst>
      <p:ext uri="{BB962C8B-B14F-4D97-AF65-F5344CB8AC3E}">
        <p14:creationId xmlns:p14="http://schemas.microsoft.com/office/powerpoint/2010/main" val="187327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17" name="图片 16" descr="标题栏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18" name="标题 1"/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9C97E88-DF20-46AE-8063-C785D62EDD8F}"/>
              </a:ext>
            </a:extLst>
          </p:cNvPr>
          <p:cNvSpPr/>
          <p:nvPr/>
        </p:nvSpPr>
        <p:spPr>
          <a:xfrm>
            <a:off x="4275284" y="2342506"/>
            <a:ext cx="593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ay 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490F144-D55E-466C-B7CC-CAD67FFC9D5F}"/>
              </a:ext>
            </a:extLst>
          </p:cNvPr>
          <p:cNvSpPr/>
          <p:nvPr/>
        </p:nvSpPr>
        <p:spPr>
          <a:xfrm>
            <a:off x="2286000" y="197317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https://www.ixigua.com/i6684089243783922190/?fromvsogou=1&amp;utm_source=sogou_duanshipin&amp;utm_medium=sogou_referral&amp;utm_campaign=cooperation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Lenovo\Pictures\图片6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75" y="968375"/>
            <a:ext cx="6848575" cy="345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4" action="ppaction://hlinksldjump"/>
          </p:cNvPr>
          <p:cNvSpPr/>
          <p:nvPr/>
        </p:nvSpPr>
        <p:spPr bwMode="auto">
          <a:xfrm>
            <a:off x="666208" y="147953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8842" y="2248594"/>
            <a:ext cx="407148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You’re my best friend, Daming. </a:t>
            </a:r>
          </a:p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I’ll never forget our time together.</a:t>
            </a:r>
          </a:p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Best wishes to you!</a:t>
            </a:r>
          </a:p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Come to the UK to watch football games with me!</a:t>
            </a:r>
          </a:p>
          <a:p>
            <a:pPr>
              <a:lnSpc>
                <a:spcPts val="2500"/>
              </a:lnSpc>
            </a:pPr>
            <a:r>
              <a:rPr lang="en-US" altLang="zh-CN" dirty="0">
                <a:latin typeface="Comic Sans MS" pitchFamily="66" charset="0"/>
              </a:rPr>
              <a:t>Sam</a:t>
            </a:r>
          </a:p>
        </p:txBody>
      </p:sp>
    </p:spTree>
    <p:extLst>
      <p:ext uri="{BB962C8B-B14F-4D97-AF65-F5344CB8AC3E}">
        <p14:creationId xmlns:p14="http://schemas.microsoft.com/office/powerpoint/2010/main" val="365220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674558" y="1475999"/>
            <a:ext cx="6216642" cy="2494129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6480" y="35068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57753" y="1719326"/>
            <a:ext cx="7712785" cy="1970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wonderful, wish, message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重点短语：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best wishes, keep future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Best wishes to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157125" y="1882740"/>
            <a:ext cx="482961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Listen and read.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朗读流利。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159506-104E-475D-A95E-A73534ED7D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标题栏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9" y="236958"/>
            <a:ext cx="2038864" cy="637362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348822" y="389071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pic>
        <p:nvPicPr>
          <p:cNvPr id="6147" name="Picture 3" descr="C:\Users\Lenovo\Pictures\图片7_副本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38" y="722206"/>
            <a:ext cx="3209925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2900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8" action="ppaction://hlinksldjump"/>
          </p:cNvPr>
          <p:cNvSpPr/>
          <p:nvPr/>
        </p:nvSpPr>
        <p:spPr bwMode="auto">
          <a:xfrm>
            <a:off x="548725" y="879197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360000">
            <a:off x="3971082" y="2189306"/>
            <a:ext cx="2343642" cy="1177148"/>
          </a:xfrm>
          <a:prstGeom prst="rect">
            <a:avLst/>
          </a:prstGeom>
        </p:spPr>
      </p:pic>
      <p:pic>
        <p:nvPicPr>
          <p:cNvPr id="2" name="M9U1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306378" y="38907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3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8" y="1202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4" action="ppaction://hlinksldjump"/>
          </p:cNvPr>
          <p:cNvSpPr/>
          <p:nvPr/>
        </p:nvSpPr>
        <p:spPr bwMode="auto">
          <a:xfrm>
            <a:off x="589643" y="176553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7171" name="Picture 3" descr="C:\Users\Lenovo\Pictures\图片9_副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549275"/>
            <a:ext cx="280035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81662" y="1677450"/>
            <a:ext cx="1780675" cy="1791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000" dirty="0">
                <a:latin typeface="Comic Sans MS" panose="030F0702030302020204" pitchFamily="66" charset="0"/>
              </a:rPr>
              <a:t>You’re a wonderful friend. I will miss you!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70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8" y="1202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4" action="ppaction://hlinksldjump"/>
          </p:cNvPr>
          <p:cNvSpPr/>
          <p:nvPr/>
        </p:nvSpPr>
        <p:spPr bwMode="auto">
          <a:xfrm>
            <a:off x="589643" y="176553"/>
            <a:ext cx="2433128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8195" name="Picture 3" descr="C:\Users\Lenovo\Pictures\图片10_副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497" y="640656"/>
            <a:ext cx="3238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0000">
            <a:off x="3486038" y="1848767"/>
            <a:ext cx="2133424" cy="145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4" action="ppaction://hlinksldjump"/>
          </p:cNvPr>
          <p:cNvSpPr/>
          <p:nvPr/>
        </p:nvSpPr>
        <p:spPr bwMode="auto">
          <a:xfrm>
            <a:off x="666208" y="147953"/>
            <a:ext cx="1508821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Practise.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1760" y="664394"/>
            <a:ext cx="4755211" cy="496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000" i="1" dirty="0">
                <a:latin typeface="Comic Sans MS" panose="030F0702030302020204" pitchFamily="66" charset="0"/>
              </a:rPr>
              <a:t>Say good wishes to your friends.</a:t>
            </a:r>
            <a:endParaRPr lang="zh-CN" altLang="en-US" sz="2000" i="1" dirty="0">
              <a:latin typeface="Comic Sans MS" panose="030F0702030302020204" pitchFamily="66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275" y="1170473"/>
            <a:ext cx="549592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936779" y="1369394"/>
            <a:ext cx="3816021" cy="2801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(     )I will _______ you!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A. missing     	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B. misses        	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   C. miss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87102" y="1522467"/>
            <a:ext cx="36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云形 7"/>
          <p:cNvSpPr/>
          <p:nvPr/>
        </p:nvSpPr>
        <p:spPr bwMode="auto">
          <a:xfrm>
            <a:off x="393843" y="326824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838316" y="414047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>
            <a:extLst>
              <a:ext uri="{FF2B5EF4-FFF2-40B4-BE49-F238E27FC236}">
                <a16:creationId xmlns:a16="http://schemas.microsoft.com/office/drawing/2014/main" id="{CD9AE1BD-DABF-4647-B8B9-9DBE2532E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396" y="1125059"/>
            <a:ext cx="885400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用所给单词的适当形式填空。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I’ll  ______(keep)</a:t>
            </a: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it forever.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He jumped with _____(joy) when he heard the good news.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It was a very  _________(wonder)</a:t>
            </a: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football game.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7ADBD888-255E-4BD6-AF95-8E7E0F4DB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5461" y="1611087"/>
            <a:ext cx="875598" cy="539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keep</a:t>
            </a:r>
            <a:endParaRPr lang="zh-CN" altLang="en-US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1A14EDC9-0414-40A1-8825-936F58F6B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2193" y="2037296"/>
            <a:ext cx="1282659" cy="54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joy</a:t>
            </a:r>
            <a:endParaRPr lang="zh-CN" altLang="en-US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6FC3C65-586C-4BD7-9734-876E6D3B1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2880" y="2614377"/>
            <a:ext cx="1591972" cy="54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wonderful</a:t>
            </a:r>
            <a:endParaRPr lang="zh-CN" altLang="en-US" sz="22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云形 8"/>
          <p:cNvSpPr/>
          <p:nvPr/>
        </p:nvSpPr>
        <p:spPr bwMode="auto">
          <a:xfrm>
            <a:off x="393843" y="326824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838316" y="414047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14777A0B-AE56-4E64-BD52-20AFEBAB0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18" y="1223774"/>
            <a:ext cx="8611682" cy="206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根据括号中的汉语提示补全句子。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She wants to be a doctor  _____  _____  _____</a:t>
            </a: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（在将来）．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Good luck _____  _____  _____ </a:t>
            </a:r>
            <a:r>
              <a:rPr lang="zh-CN" altLang="en-US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（为将来）．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0F1216A-5293-4EC4-BEEF-DE7C470D6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1406" y="1802022"/>
            <a:ext cx="43926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in       the     future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E6BC03E8-6C5A-4FC6-8C93-98780705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1405" y="2316979"/>
            <a:ext cx="43926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for       the    future</a:t>
            </a:r>
          </a:p>
        </p:txBody>
      </p:sp>
      <p:sp>
        <p:nvSpPr>
          <p:cNvPr id="8" name="云形 7"/>
          <p:cNvSpPr/>
          <p:nvPr/>
        </p:nvSpPr>
        <p:spPr bwMode="auto">
          <a:xfrm>
            <a:off x="393843" y="326824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838316" y="414047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622400" y="1296776"/>
            <a:ext cx="3805641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wish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愿望，希望；祝愿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622401" y="1994423"/>
            <a:ext cx="3805641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复数：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wishes</a:t>
            </a: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57449669-6AD7-446D-8824-52300750BE9B}"/>
              </a:ext>
            </a:extLst>
          </p:cNvPr>
          <p:cNvSpPr/>
          <p:nvPr/>
        </p:nvSpPr>
        <p:spPr>
          <a:xfrm>
            <a:off x="4572000" y="2692071"/>
            <a:ext cx="3856042" cy="919401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best wishes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最美好的祝愿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3E5EF13-7BC3-4B5E-B9F4-B4EE39E41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000" y="1512051"/>
            <a:ext cx="1914505" cy="19862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674558" y="1475999"/>
            <a:ext cx="6216642" cy="2736317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6480" y="35068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57753" y="1719326"/>
            <a:ext cx="771278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keep, forever, joy, future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重点短语：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best wishes, good luck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</a:t>
            </a:r>
            <a:endParaRPr lang="en-US" altLang="zh-CN" sz="2400" dirty="0">
              <a:solidFill>
                <a:schemeClr val="bg1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Best wishes to you!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Good luck for the future.</a:t>
            </a:r>
          </a:p>
        </p:txBody>
      </p:sp>
    </p:spTree>
    <p:extLst>
      <p:ext uri="{BB962C8B-B14F-4D97-AF65-F5344CB8AC3E}">
        <p14:creationId xmlns:p14="http://schemas.microsoft.com/office/powerpoint/2010/main" val="18526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7939B06-0953-4F8F-85F0-55AC74722167}"/>
              </a:ext>
            </a:extLst>
          </p:cNvPr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551214" y="1972347"/>
            <a:ext cx="60415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朗读并背诵活动三。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向家人展示自己跟读模仿课文录音的情况。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03B9F29-6125-4F8F-966B-B7D0DADE95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4207016" y="1530350"/>
            <a:ext cx="3417784" cy="1258856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Best wishes to you! </a:t>
            </a: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向你致以最美好的祝愿！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6BB1FD1-1416-47D3-BBBA-93B560F7B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00" y="1414838"/>
            <a:ext cx="2161036" cy="260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6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905588" y="1611769"/>
            <a:ext cx="5597612" cy="1258856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Best wishes to you!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这是常见的祝福语，表示最衷心的祝愿。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31B791E-1E58-476F-B9BD-F3C83EE4C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00" y="1414838"/>
            <a:ext cx="2161036" cy="2609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39971" y="12976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969" y="1829864"/>
            <a:ext cx="469609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latin typeface="Comic Sans MS" panose="030F0702030302020204" pitchFamily="66" charset="0"/>
              </a:rPr>
              <a:t>(     ) </a:t>
            </a: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Best wishes ____ you.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A. on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B. to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C. at</a:t>
            </a:r>
          </a:p>
        </p:txBody>
      </p:sp>
      <p:sp>
        <p:nvSpPr>
          <p:cNvPr id="6" name="矩形 5"/>
          <p:cNvSpPr/>
          <p:nvPr/>
        </p:nvSpPr>
        <p:spPr>
          <a:xfrm>
            <a:off x="2553037" y="1838202"/>
            <a:ext cx="470000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云形 9"/>
          <p:cNvSpPr/>
          <p:nvPr/>
        </p:nvSpPr>
        <p:spPr bwMode="auto">
          <a:xfrm>
            <a:off x="393843" y="326824"/>
            <a:ext cx="1638507" cy="578612"/>
          </a:xfrm>
          <a:prstGeom prst="cloud">
            <a:avLst/>
          </a:prstGeom>
          <a:gradFill>
            <a:gsLst>
              <a:gs pos="0">
                <a:srgbClr val="9BBB59">
                  <a:lumMod val="60000"/>
                  <a:lumOff val="40000"/>
                </a:srgbClr>
              </a:gs>
              <a:gs pos="64000">
                <a:srgbClr val="9BBB59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838316" y="414047"/>
            <a:ext cx="866575" cy="313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Pratise.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>
            <a:hlinkClick r:id="rId4" action="ppaction://hlinksldjump"/>
          </p:cNvPr>
          <p:cNvSpPr/>
          <p:nvPr/>
        </p:nvSpPr>
        <p:spPr bwMode="auto">
          <a:xfrm>
            <a:off x="666207" y="147953"/>
            <a:ext cx="2574143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chant.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027" name="Picture 3" descr="C:\Users\Lenovo\Pictures\图片2_副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26" y="907182"/>
            <a:ext cx="7877331" cy="365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68001" y="2530503"/>
            <a:ext cx="29582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Comic Sans MS" pitchFamily="66" charset="0"/>
              </a:rPr>
              <a:t>Best wishes to you!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Comic Sans MS" pitchFamily="66" charset="0"/>
              </a:rPr>
              <a:t>Good luck to you!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Comic Sans MS" pitchFamily="66" charset="0"/>
              </a:rPr>
              <a:t>You are a great friend.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Comic Sans MS" pitchFamily="66" charset="0"/>
              </a:rPr>
              <a:t>And I will miss you.</a:t>
            </a:r>
            <a:endParaRPr lang="zh-CN" altLang="en-US" sz="2000" dirty="0">
              <a:latin typeface="Comic Sans MS" pitchFamily="66" charset="0"/>
            </a:endParaRPr>
          </a:p>
        </p:txBody>
      </p:sp>
      <p:pic>
        <p:nvPicPr>
          <p:cNvPr id="6" name="图片 5" descr="视频播放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77" y="169887"/>
            <a:ext cx="493225" cy="42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684270" y="1422680"/>
            <a:ext cx="3480529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message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留言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6" name="圆角矩形 13">
            <a:extLst>
              <a:ext uri="{FF2B5EF4-FFF2-40B4-BE49-F238E27FC236}">
                <a16:creationId xmlns:a16="http://schemas.microsoft.com/office/drawing/2014/main" id="{933EE9AD-E191-453F-A61F-2F2E74794F90}"/>
              </a:ext>
            </a:extLst>
          </p:cNvPr>
          <p:cNvSpPr/>
          <p:nvPr/>
        </p:nvSpPr>
        <p:spPr>
          <a:xfrm>
            <a:off x="4684271" y="2178190"/>
            <a:ext cx="3480529" cy="1328023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短语：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leave a message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留言</a:t>
            </a:r>
            <a:endParaRPr lang="en-US" altLang="zh-CN" sz="24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take a message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捎口信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210F444-6C79-4702-A509-C6B80EB03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100" y="1422680"/>
            <a:ext cx="1757658" cy="222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904346" y="1727870"/>
            <a:ext cx="2100028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keep </a:t>
            </a:r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保留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sp>
        <p:nvSpPr>
          <p:cNvPr id="7" name="圆角矩形 10">
            <a:extLst>
              <a:ext uri="{FF2B5EF4-FFF2-40B4-BE49-F238E27FC236}">
                <a16:creationId xmlns:a16="http://schemas.microsoft.com/office/drawing/2014/main" id="{8027476C-BA79-4FB8-A6C0-CDEE43A2F3E7}"/>
              </a:ext>
            </a:extLst>
          </p:cNvPr>
          <p:cNvSpPr/>
          <p:nvPr/>
        </p:nvSpPr>
        <p:spPr>
          <a:xfrm>
            <a:off x="5904346" y="2521070"/>
            <a:ext cx="2100028" cy="510778"/>
          </a:xfrm>
          <a:prstGeom prst="round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过去式：</a:t>
            </a:r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kept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AAC4B2A-1545-4331-8CFC-E846A6C7B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720455" y="1366879"/>
            <a:ext cx="1785945" cy="203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1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844</Words>
  <Application>Microsoft Office PowerPoint</Application>
  <PresentationFormat>自定义</PresentationFormat>
  <Paragraphs>160</Paragraphs>
  <Slides>31</Slides>
  <Notes>18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方正卡通简体</vt:lpstr>
      <vt:lpstr>黑体</vt:lpstr>
      <vt:lpstr>Arial</vt:lpstr>
      <vt:lpstr>Calibri</vt:lpstr>
      <vt:lpstr>Comic Sans MS</vt:lpstr>
      <vt:lpstr>Office 主题</vt:lpstr>
      <vt:lpstr>外研版·英语·六年级下册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246</cp:revision>
  <dcterms:created xsi:type="dcterms:W3CDTF">2019-08-01T01:27:00Z</dcterms:created>
  <dcterms:modified xsi:type="dcterms:W3CDTF">2020-12-16T22:06:28Z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