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2"/>
  </p:notesMasterIdLst>
  <p:sldIdLst>
    <p:sldId id="337" r:id="rId2"/>
    <p:sldId id="263" r:id="rId3"/>
    <p:sldId id="410" r:id="rId4"/>
    <p:sldId id="411" r:id="rId5"/>
    <p:sldId id="368" r:id="rId6"/>
    <p:sldId id="369" r:id="rId7"/>
    <p:sldId id="402" r:id="rId8"/>
    <p:sldId id="401" r:id="rId9"/>
    <p:sldId id="403" r:id="rId10"/>
    <p:sldId id="404" r:id="rId11"/>
    <p:sldId id="400" r:id="rId12"/>
    <p:sldId id="406" r:id="rId13"/>
    <p:sldId id="405" r:id="rId14"/>
    <p:sldId id="407" r:id="rId15"/>
    <p:sldId id="413" r:id="rId16"/>
    <p:sldId id="414" r:id="rId17"/>
    <p:sldId id="399" r:id="rId18"/>
    <p:sldId id="412" r:id="rId19"/>
    <p:sldId id="415" r:id="rId20"/>
    <p:sldId id="416" r:id="rId21"/>
    <p:sldId id="418" r:id="rId22"/>
    <p:sldId id="417" r:id="rId23"/>
    <p:sldId id="398" r:id="rId24"/>
    <p:sldId id="340" r:id="rId25"/>
    <p:sldId id="341" r:id="rId26"/>
    <p:sldId id="408" r:id="rId27"/>
    <p:sldId id="419" r:id="rId28"/>
    <p:sldId id="420" r:id="rId29"/>
    <p:sldId id="421" r:id="rId30"/>
    <p:sldId id="422" r:id="rId31"/>
    <p:sldId id="373" r:id="rId32"/>
    <p:sldId id="423" r:id="rId33"/>
    <p:sldId id="268" r:id="rId34"/>
    <p:sldId id="331" r:id="rId35"/>
    <p:sldId id="323" r:id="rId36"/>
    <p:sldId id="367" r:id="rId37"/>
    <p:sldId id="409" r:id="rId38"/>
    <p:sldId id="362" r:id="rId39"/>
    <p:sldId id="424" r:id="rId40"/>
    <p:sldId id="336" r:id="rId41"/>
  </p:sldIdLst>
  <p:sldSz cx="9144000" cy="514826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4" userDrawn="1">
          <p15:clr>
            <a:srgbClr val="A4A3A4"/>
          </p15:clr>
        </p15:guide>
        <p15:guide id="2" pos="1497" userDrawn="1">
          <p15:clr>
            <a:srgbClr val="A4A3A4"/>
          </p15:clr>
        </p15:guide>
        <p15:guide id="3" pos="4195" userDrawn="1">
          <p15:clr>
            <a:srgbClr val="A4A3A4"/>
          </p15:clr>
        </p15:guide>
        <p15:guide id="4" orient="horz" pos="24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ACC1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6" d="100"/>
          <a:sy n="96" d="100"/>
        </p:scale>
        <p:origin x="72" y="264"/>
      </p:cViewPr>
      <p:guideLst>
        <p:guide orient="horz" pos="964"/>
        <p:guide pos="1497"/>
        <p:guide pos="4195"/>
        <p:guide orient="horz" pos="24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127859-D4C0-B94C-9B1E-5D7232BAB72B}" type="datetimeFigureOut">
              <a:rPr kumimoji="1" lang="zh-CN" altLang="en-US" smtClean="0"/>
              <a:t>2020/12/17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34848-7539-2046-A7A3-6675E7920E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87147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2050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3814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34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36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92858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38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39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3115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905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3308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8143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39226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30522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92205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51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底图0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1181"/>
            <a:ext cx="9144000" cy="80708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A03DEDF-1BEF-42E9-966F-E6517FC60DA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slide" Target="slide2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m7u2-2.mp4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2.png"/><Relationship Id="rId5" Type="http://schemas.openxmlformats.org/officeDocument/2006/relationships/slide" Target="slide13.xml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25.png"/><Relationship Id="rId5" Type="http://schemas.openxmlformats.org/officeDocument/2006/relationships/image" Target="../media/image33.jpeg"/><Relationship Id="rId10" Type="http://schemas.openxmlformats.org/officeDocument/2006/relationships/image" Target="../media/image38.png"/><Relationship Id="rId4" Type="http://schemas.openxmlformats.org/officeDocument/2006/relationships/image" Target="../media/image32.jpeg"/><Relationship Id="rId9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hyperlink" Target="m7u2-3.mp4" TargetMode="External"/><Relationship Id="rId4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slide" Target="slide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hyperlink" Target="m7u2-1.mp4" TargetMode="External"/><Relationship Id="rId4" Type="http://schemas.openxmlformats.org/officeDocument/2006/relationships/slide" Target="slide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首页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 idx="4294967295"/>
          </p:nvPr>
        </p:nvSpPr>
        <p:spPr>
          <a:xfrm>
            <a:off x="-213072" y="319088"/>
            <a:ext cx="3567113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外研版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英语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六年级下册</a:t>
            </a:r>
          </a:p>
        </p:txBody>
      </p:sp>
      <p:sp>
        <p:nvSpPr>
          <p:cNvPr id="9" name="标题 1"/>
          <p:cNvSpPr txBox="1"/>
          <p:nvPr/>
        </p:nvSpPr>
        <p:spPr>
          <a:xfrm>
            <a:off x="5823927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第一课时</a:t>
            </a:r>
            <a:endParaRPr kumimoji="1" lang="zh-CN" altLang="en-US" sz="1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7340450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第二课时</a:t>
            </a:r>
            <a:endParaRPr kumimoji="1" lang="zh-CN" altLang="en-US" sz="1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01739" y="1067579"/>
            <a:ext cx="6347481" cy="1377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Module 7</a:t>
            </a:r>
          </a:p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Unit 2 She couldn't see or hear. 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D8FC3A2-3929-464D-A5F6-F6AF1D6F2C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10">
            <a:extLst>
              <a:ext uri="{FF2B5EF4-FFF2-40B4-BE49-F238E27FC236}">
                <a16:creationId xmlns:a16="http://schemas.microsoft.com/office/drawing/2014/main" id="{57449669-6AD7-446D-8824-52300750BE9B}"/>
              </a:ext>
            </a:extLst>
          </p:cNvPr>
          <p:cNvSpPr/>
          <p:nvPr/>
        </p:nvSpPr>
        <p:spPr>
          <a:xfrm>
            <a:off x="5062240" y="1530350"/>
            <a:ext cx="3405288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teach – taught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教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  <p:sp>
        <p:nvSpPr>
          <p:cNvPr id="4" name="圆角矩形 10">
            <a:extLst>
              <a:ext uri="{FF2B5EF4-FFF2-40B4-BE49-F238E27FC236}">
                <a16:creationId xmlns:a16="http://schemas.microsoft.com/office/drawing/2014/main" id="{D6CBAD2B-9098-4336-B027-3279D5AF567F}"/>
              </a:ext>
            </a:extLst>
          </p:cNvPr>
          <p:cNvSpPr/>
          <p:nvPr/>
        </p:nvSpPr>
        <p:spPr>
          <a:xfrm>
            <a:off x="5062240" y="2167542"/>
            <a:ext cx="3077281" cy="1328023"/>
          </a:xfrm>
          <a:prstGeom prst="round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短语：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teach sb. to do </a:t>
            </a:r>
            <a:r>
              <a:rPr lang="en-US" altLang="zh-CN" sz="2400" dirty="0" err="1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sth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教某人做某事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2EFE613-0EF6-44DE-A739-FAFA1F0DBF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963" y="1530350"/>
            <a:ext cx="1815913" cy="18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46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5216283" y="1216670"/>
            <a:ext cx="2886560" cy="919401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learn – learnt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学习或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learn - learned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  <p:sp>
        <p:nvSpPr>
          <p:cNvPr id="5" name="圆角矩形 10">
            <a:extLst>
              <a:ext uri="{FF2B5EF4-FFF2-40B4-BE49-F238E27FC236}">
                <a16:creationId xmlns:a16="http://schemas.microsoft.com/office/drawing/2014/main" id="{57449669-6AD7-446D-8824-52300750BE9B}"/>
              </a:ext>
            </a:extLst>
          </p:cNvPr>
          <p:cNvSpPr/>
          <p:nvPr/>
        </p:nvSpPr>
        <p:spPr>
          <a:xfrm>
            <a:off x="5219460" y="2268725"/>
            <a:ext cx="2883383" cy="1328023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短语：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learn 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to do </a:t>
            </a:r>
            <a:r>
              <a:rPr lang="en-US" altLang="zh-CN" sz="2400" dirty="0" err="1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sth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学习做某事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34F3A48-7A34-4677-B077-E628A9CE8B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5"/>
          <a:stretch/>
        </p:blipFill>
        <p:spPr bwMode="auto">
          <a:xfrm>
            <a:off x="1036799" y="1335898"/>
            <a:ext cx="1776825" cy="203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5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5429440" y="1591070"/>
            <a:ext cx="257696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write – wrote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写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  <p:sp>
        <p:nvSpPr>
          <p:cNvPr id="5" name="圆角矩形 10">
            <a:extLst>
              <a:ext uri="{FF2B5EF4-FFF2-40B4-BE49-F238E27FC236}">
                <a16:creationId xmlns:a16="http://schemas.microsoft.com/office/drawing/2014/main" id="{57449669-6AD7-446D-8824-52300750BE9B}"/>
              </a:ext>
            </a:extLst>
          </p:cNvPr>
          <p:cNvSpPr/>
          <p:nvPr/>
        </p:nvSpPr>
        <p:spPr>
          <a:xfrm>
            <a:off x="5429442" y="2286122"/>
            <a:ext cx="2576958" cy="1328023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短语：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write a book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写一本书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6836C10-928C-4D7B-B615-C705CC6FB5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1"/>
          <a:stretch/>
        </p:blipFill>
        <p:spPr bwMode="auto">
          <a:xfrm>
            <a:off x="922840" y="1239163"/>
            <a:ext cx="2362200" cy="237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239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5141440" y="1591070"/>
            <a:ext cx="337616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travel – travelled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旅行</a:t>
            </a:r>
            <a:endParaRPr lang="en-US" altLang="zh-CN" sz="24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5" name="圆角矩形 10">
            <a:extLst>
              <a:ext uri="{FF2B5EF4-FFF2-40B4-BE49-F238E27FC236}">
                <a16:creationId xmlns:a16="http://schemas.microsoft.com/office/drawing/2014/main" id="{57449669-6AD7-446D-8824-52300750BE9B}"/>
              </a:ext>
            </a:extLst>
          </p:cNvPr>
          <p:cNvSpPr/>
          <p:nvPr/>
        </p:nvSpPr>
        <p:spPr>
          <a:xfrm>
            <a:off x="5141442" y="2286122"/>
            <a:ext cx="3376158" cy="919401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短语：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travel to…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去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旅行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D8BC6D1B-7A7B-44DF-BE58-7B470B5A21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" b="7763"/>
          <a:stretch/>
        </p:blipFill>
        <p:spPr bwMode="auto">
          <a:xfrm>
            <a:off x="995963" y="1165964"/>
            <a:ext cx="2366437" cy="224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67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791483" y="1591070"/>
            <a:ext cx="373616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all over the world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全世界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748247C-EC81-45BF-898F-E9DB3FAC4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999" y="1944000"/>
            <a:ext cx="2156523" cy="168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57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 bwMode="auto">
          <a:xfrm>
            <a:off x="107109" y="197536"/>
            <a:ext cx="2512092" cy="563420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itchFamily="66" charset="0"/>
              <a:ea typeface="宋体"/>
            </a:endParaRPr>
          </a:p>
        </p:txBody>
      </p:sp>
      <p:sp>
        <p:nvSpPr>
          <p:cNvPr id="3" name="TextBox 36"/>
          <p:cNvSpPr txBox="1">
            <a:spLocks noChangeArrowheads="1"/>
          </p:cNvSpPr>
          <p:nvPr/>
        </p:nvSpPr>
        <p:spPr bwMode="auto">
          <a:xfrm>
            <a:off x="169259" y="271183"/>
            <a:ext cx="250581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Watch and answer.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497022" y="997468"/>
            <a:ext cx="8540750" cy="1143000"/>
          </a:xfrm>
          <a:prstGeom prst="rect">
            <a:avLst/>
          </a:prstGeom>
        </p:spPr>
        <p:txBody>
          <a:bodyPr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altLang="zh-CN" sz="2800" dirty="0">
                <a:latin typeface="Comic Sans MS" pitchFamily="66" charset="0"/>
                <a:ea typeface="+mn-ea"/>
                <a:cs typeface="+mn-cs"/>
              </a:rPr>
              <a:t>1.When was Helen Keller born?</a:t>
            </a:r>
            <a:endParaRPr lang="en-US" altLang="zh-CN" sz="2800" dirty="0"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5" name="Rectangle 3"/>
          <p:cNvSpPr txBox="1">
            <a:spLocks noRot="1" noChangeArrowheads="1"/>
          </p:cNvSpPr>
          <p:nvPr/>
        </p:nvSpPr>
        <p:spPr>
          <a:xfrm>
            <a:off x="644543" y="2171818"/>
            <a:ext cx="8393229" cy="129693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GB" altLang="zh-CN" sz="2400" b="1" dirty="0">
                <a:solidFill>
                  <a:srgbClr val="0000FF"/>
                </a:solidFill>
              </a:rPr>
              <a:t>  </a:t>
            </a:r>
            <a:r>
              <a:rPr lang="en-GB" altLang="zh-CN" sz="2800" dirty="0">
                <a:solidFill>
                  <a:srgbClr val="FF0000"/>
                </a:solidFill>
                <a:latin typeface="Comic Sans MS" pitchFamily="66" charset="0"/>
              </a:rPr>
              <a:t>She was born in 1880.</a:t>
            </a:r>
            <a:endParaRPr lang="en-US" altLang="zh-CN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-1030723" y="2962605"/>
            <a:ext cx="7107239" cy="522554"/>
          </a:xfrm>
          <a:prstGeom prst="rect">
            <a:avLst/>
          </a:prstGeom>
        </p:spPr>
        <p:txBody>
          <a:bodyPr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zh-CN" sz="2800" dirty="0">
                <a:latin typeface="Comic Sans MS" pitchFamily="66" charset="0"/>
                <a:ea typeface="+mn-ea"/>
                <a:cs typeface="+mn-cs"/>
              </a:rPr>
              <a:t>2. Where was she born?</a:t>
            </a:r>
            <a:br>
              <a:rPr lang="en-US" altLang="zh-CN" sz="2800" b="1" dirty="0">
                <a:solidFill>
                  <a:srgbClr val="000000"/>
                </a:solidFill>
              </a:rPr>
            </a:br>
            <a:endParaRPr lang="en-US" altLang="zh-CN" sz="2800" b="1" dirty="0">
              <a:solidFill>
                <a:srgbClr val="000000"/>
              </a:solidFill>
            </a:endParaRPr>
          </a:p>
        </p:txBody>
      </p:sp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644543" y="3473284"/>
            <a:ext cx="8393229" cy="129693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GB" altLang="zh-CN" sz="2400" b="1" dirty="0">
                <a:solidFill>
                  <a:srgbClr val="0000FF"/>
                </a:solidFill>
              </a:rPr>
              <a:t>  </a:t>
            </a:r>
            <a:r>
              <a:rPr lang="en-GB" altLang="zh-CN" sz="2800" dirty="0">
                <a:solidFill>
                  <a:srgbClr val="FF0000"/>
                </a:solidFill>
                <a:latin typeface="Comic Sans MS" pitchFamily="66" charset="0"/>
              </a:rPr>
              <a:t>She was born in the US.</a:t>
            </a:r>
            <a:endParaRPr lang="en-US" altLang="zh-CN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0" y="207746"/>
            <a:ext cx="493713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743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 bwMode="auto">
          <a:xfrm>
            <a:off x="107109" y="197536"/>
            <a:ext cx="2512092" cy="563420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itchFamily="66" charset="0"/>
              <a:ea typeface="宋体"/>
            </a:endParaRPr>
          </a:p>
        </p:txBody>
      </p:sp>
      <p:sp>
        <p:nvSpPr>
          <p:cNvPr id="3" name="TextBox 36"/>
          <p:cNvSpPr txBox="1">
            <a:spLocks noChangeArrowheads="1"/>
          </p:cNvSpPr>
          <p:nvPr/>
        </p:nvSpPr>
        <p:spPr bwMode="auto">
          <a:xfrm>
            <a:off x="169259" y="271183"/>
            <a:ext cx="250581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Watch and answer.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497022" y="997468"/>
            <a:ext cx="8540750" cy="1143000"/>
          </a:xfrm>
          <a:prstGeom prst="rect">
            <a:avLst/>
          </a:prstGeom>
        </p:spPr>
        <p:txBody>
          <a:bodyPr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altLang="zh-CN" sz="2800" dirty="0">
                <a:latin typeface="Comic Sans MS" pitchFamily="66" charset="0"/>
                <a:ea typeface="+mn-ea"/>
                <a:cs typeface="+mn-cs"/>
              </a:rPr>
              <a:t>3.What couldn’t she do?</a:t>
            </a:r>
            <a:endParaRPr lang="en-US" altLang="zh-CN" sz="2800" dirty="0"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5" name="Rectangle 3"/>
          <p:cNvSpPr txBox="1">
            <a:spLocks noRot="1" noChangeArrowheads="1"/>
          </p:cNvSpPr>
          <p:nvPr/>
        </p:nvSpPr>
        <p:spPr>
          <a:xfrm>
            <a:off x="644543" y="2171818"/>
            <a:ext cx="8393229" cy="129693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GB" altLang="zh-CN" sz="2400" b="1" dirty="0">
                <a:solidFill>
                  <a:srgbClr val="0000FF"/>
                </a:solidFill>
              </a:rPr>
              <a:t>  </a:t>
            </a:r>
            <a:r>
              <a:rPr lang="en-GB" altLang="zh-CN" sz="2800" dirty="0">
                <a:solidFill>
                  <a:srgbClr val="FF0000"/>
                </a:solidFill>
                <a:latin typeface="Comic Sans MS" pitchFamily="66" charset="0"/>
              </a:rPr>
              <a:t>She couldn’t see or hear.</a:t>
            </a:r>
            <a:endParaRPr lang="en-US" altLang="zh-CN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-1030723" y="2962605"/>
            <a:ext cx="7107239" cy="522554"/>
          </a:xfrm>
          <a:prstGeom prst="rect">
            <a:avLst/>
          </a:prstGeom>
        </p:spPr>
        <p:txBody>
          <a:bodyPr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zh-CN" sz="2800" dirty="0">
                <a:latin typeface="Comic Sans MS" pitchFamily="66" charset="0"/>
                <a:ea typeface="+mn-ea"/>
                <a:cs typeface="+mn-cs"/>
              </a:rPr>
              <a:t>4. What did she learn?</a:t>
            </a:r>
            <a:br>
              <a:rPr lang="en-US" altLang="zh-CN" sz="2800" dirty="0">
                <a:latin typeface="Comic Sans MS" pitchFamily="66" charset="0"/>
                <a:ea typeface="+mn-ea"/>
                <a:cs typeface="+mn-cs"/>
              </a:rPr>
            </a:br>
            <a:endParaRPr lang="en-US" altLang="zh-CN" sz="2800" dirty="0"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644543" y="3473284"/>
            <a:ext cx="8393229" cy="129693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hlink"/>
              </a:buClr>
              <a:buSzPct val="75000"/>
              <a:buNone/>
            </a:pPr>
            <a:r>
              <a:rPr lang="en-GB" altLang="zh-CN" sz="2400" b="1" dirty="0">
                <a:solidFill>
                  <a:srgbClr val="0000FF"/>
                </a:solidFill>
              </a:rPr>
              <a:t>  </a:t>
            </a:r>
            <a:r>
              <a:rPr lang="en-GB" altLang="zh-CN" sz="2800" dirty="0">
                <a:solidFill>
                  <a:srgbClr val="FF0000"/>
                </a:solidFill>
                <a:latin typeface="Comic Sans MS" pitchFamily="66" charset="0"/>
              </a:rPr>
              <a:t>She learnt to read , write and speak.</a:t>
            </a:r>
            <a:endParaRPr lang="en-US" altLang="zh-CN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596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圆角矩形 10">
            <a:hlinkClick r:id="rId5" action="ppaction://hlinksldjump"/>
          </p:cNvPr>
          <p:cNvSpPr/>
          <p:nvPr/>
        </p:nvSpPr>
        <p:spPr bwMode="auto">
          <a:xfrm>
            <a:off x="666208" y="147953"/>
            <a:ext cx="2361077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read.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721" y="1121836"/>
            <a:ext cx="45720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544120" y="947181"/>
            <a:ext cx="4576520" cy="36830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Helen Keller was born in the US in 1880. As a baby, she became blind and deaf. She couldn’t see or hear.</a:t>
            </a:r>
          </a:p>
          <a:p>
            <a:pPr>
              <a:lnSpc>
                <a:spcPts val="4000"/>
              </a:lnSpc>
            </a:pP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Helen had a teacher. She drew letters in Helen’s hand and taught her to spell.</a:t>
            </a:r>
            <a:endParaRPr lang="en-US" altLang="zh-CN" sz="2400" noProof="1">
              <a:latin typeface="Comic Sans MS" panose="030F0702030302020204" pitchFamily="66" charset="0"/>
            </a:endParaRPr>
          </a:p>
        </p:txBody>
      </p:sp>
      <p:pic>
        <p:nvPicPr>
          <p:cNvPr id="2" name="M7U2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378121" y="1479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15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2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圆角矩形 10">
            <a:hlinkClick r:id="rId3" action="ppaction://hlinksldjump"/>
          </p:cNvPr>
          <p:cNvSpPr/>
          <p:nvPr/>
        </p:nvSpPr>
        <p:spPr bwMode="auto">
          <a:xfrm>
            <a:off x="666209" y="147953"/>
            <a:ext cx="2334444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read.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77" y="975557"/>
            <a:ext cx="3921994" cy="357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446870" y="700636"/>
            <a:ext cx="4560519" cy="384688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Later Helen learnt to read, write and speak. She wrote a book about herself and travelled all over the world.</a:t>
            </a:r>
          </a:p>
          <a:p>
            <a:pPr>
              <a:lnSpc>
                <a:spcPts val="3700"/>
              </a:lnSpc>
            </a:pP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Helen lived to be eighty-seven. She is a role model for blind people, and also for you and me.</a:t>
            </a:r>
            <a:endParaRPr lang="en-US" altLang="zh-CN" sz="2400" noProof="1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95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322" y="2871208"/>
            <a:ext cx="1313819" cy="1654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云形 1"/>
          <p:cNvSpPr/>
          <p:nvPr/>
        </p:nvSpPr>
        <p:spPr bwMode="auto">
          <a:xfrm>
            <a:off x="107108" y="48687"/>
            <a:ext cx="4387889" cy="563420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itchFamily="66" charset="0"/>
              <a:ea typeface="宋体"/>
            </a:endParaRPr>
          </a:p>
        </p:txBody>
      </p:sp>
      <p:sp>
        <p:nvSpPr>
          <p:cNvPr id="3" name="TextBox 36"/>
          <p:cNvSpPr txBox="1">
            <a:spLocks noChangeArrowheads="1"/>
          </p:cNvSpPr>
          <p:nvPr/>
        </p:nvSpPr>
        <p:spPr bwMode="auto">
          <a:xfrm>
            <a:off x="182883" y="122334"/>
            <a:ext cx="414848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Read and number the pictures.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3608664" y="3076156"/>
            <a:ext cx="1772665" cy="12445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44450">
                  <a:solidFill>
                    <a:srgbClr val="333300"/>
                  </a:solidFill>
                  <a:round/>
                  <a:headEnd/>
                  <a:tailEnd/>
                </a:ln>
                <a:solidFill>
                  <a:srgbClr val="99CCFF"/>
                </a:solidFill>
                <a:latin typeface="黑体"/>
                <a:ea typeface="黑体"/>
              </a:rPr>
              <a:t>1880</a:t>
            </a:r>
            <a:endParaRPr lang="zh-CN" altLang="en-US" sz="3600" b="1" kern="10" dirty="0">
              <a:ln w="44450">
                <a:solidFill>
                  <a:srgbClr val="333300"/>
                </a:solidFill>
                <a:round/>
                <a:headEnd/>
                <a:tailEnd/>
              </a:ln>
              <a:solidFill>
                <a:srgbClr val="99CCFF"/>
              </a:solidFill>
              <a:latin typeface="黑体"/>
              <a:ea typeface="黑体"/>
            </a:endParaRPr>
          </a:p>
        </p:txBody>
      </p:sp>
      <p:pic>
        <p:nvPicPr>
          <p:cNvPr id="10" name="Picture 2" descr="听音乐"/>
          <p:cNvPicPr>
            <a:picLocks noChangeAspect="1" noChangeArrowheads="1"/>
          </p:cNvPicPr>
          <p:nvPr/>
        </p:nvPicPr>
        <p:blipFill>
          <a:blip r:embed="rId3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4" b="2017"/>
          <a:stretch>
            <a:fillRect/>
          </a:stretch>
        </p:blipFill>
        <p:spPr bwMode="auto">
          <a:xfrm>
            <a:off x="723806" y="885412"/>
            <a:ext cx="2220852" cy="1659382"/>
          </a:xfrm>
          <a:prstGeom prst="rect">
            <a:avLst/>
          </a:prstGeom>
          <a:noFill/>
          <a:ln w="76200">
            <a:solidFill>
              <a:srgbClr val="33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老师教学习"/>
          <p:cNvPicPr>
            <a:picLocks noChangeAspect="1" noChangeArrowheads="1"/>
          </p:cNvPicPr>
          <p:nvPr/>
        </p:nvPicPr>
        <p:blipFill>
          <a:blip r:embed="rId4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420" y="883006"/>
            <a:ext cx="2055152" cy="1644548"/>
          </a:xfrm>
          <a:prstGeom prst="rect">
            <a:avLst/>
          </a:prstGeom>
          <a:noFill/>
          <a:ln w="76200">
            <a:solidFill>
              <a:srgbClr val="33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读书"/>
          <p:cNvPicPr>
            <a:picLocks noChangeAspect="1" noChangeArrowheads="1"/>
          </p:cNvPicPr>
          <p:nvPr/>
        </p:nvPicPr>
        <p:blipFill>
          <a:blip r:embed="rId5">
            <a:lum bright="-18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269" y="2908509"/>
            <a:ext cx="1998872" cy="1579837"/>
          </a:xfrm>
          <a:prstGeom prst="rect">
            <a:avLst/>
          </a:prstGeom>
          <a:noFill/>
          <a:ln w="76200">
            <a:solidFill>
              <a:srgbClr val="33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看书"/>
          <p:cNvPicPr>
            <a:picLocks noChangeAspect="1" noChangeArrowheads="1"/>
          </p:cNvPicPr>
          <p:nvPr/>
        </p:nvPicPr>
        <p:blipFill>
          <a:blip r:embed="rId6">
            <a:lum bright="-6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269" y="825917"/>
            <a:ext cx="2064791" cy="1693818"/>
          </a:xfrm>
          <a:prstGeom prst="rect">
            <a:avLst/>
          </a:prstGeom>
          <a:noFill/>
          <a:ln w="76200">
            <a:solidFill>
              <a:srgbClr val="33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1824606" y="2574945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24116" y="2574945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56784" y="2508399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5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70718" y="4488346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6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31367" y="4321556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93783" y="4488346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57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0170" y="65405"/>
            <a:ext cx="2038864" cy="637362"/>
            <a:chOff x="-70" y="103"/>
            <a:chExt cx="3211" cy="1004"/>
          </a:xfrm>
        </p:grpSpPr>
        <p:pic>
          <p:nvPicPr>
            <p:cNvPr id="17" name="图片 16" descr="标题栏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" y="103"/>
              <a:ext cx="3211" cy="1004"/>
            </a:xfrm>
            <a:prstGeom prst="rect">
              <a:avLst/>
            </a:prstGeom>
          </p:spPr>
        </p:pic>
        <p:sp>
          <p:nvSpPr>
            <p:cNvPr id="18" name="标题 1"/>
            <p:cNvSpPr txBox="1"/>
            <p:nvPr/>
          </p:nvSpPr>
          <p:spPr>
            <a:xfrm>
              <a:off x="522" y="359"/>
              <a:ext cx="1824" cy="49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kumimoji="1" lang="zh-CN" altLang="en-US" sz="1600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第一课时</a:t>
              </a: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D9C97E88-DF20-46AE-8063-C785D62EDD8F}"/>
              </a:ext>
            </a:extLst>
          </p:cNvPr>
          <p:cNvSpPr/>
          <p:nvPr/>
        </p:nvSpPr>
        <p:spPr>
          <a:xfrm>
            <a:off x="4275284" y="2342506"/>
            <a:ext cx="593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ay 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925" y="779646"/>
            <a:ext cx="2242718" cy="3397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 bwMode="auto">
          <a:xfrm>
            <a:off x="107109" y="48687"/>
            <a:ext cx="2482088" cy="563420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itchFamily="66" charset="0"/>
              <a:ea typeface="宋体"/>
            </a:endParaRPr>
          </a:p>
        </p:txBody>
      </p:sp>
      <p:sp>
        <p:nvSpPr>
          <p:cNvPr id="3" name="TextBox 36"/>
          <p:cNvSpPr txBox="1">
            <a:spLocks noChangeArrowheads="1"/>
          </p:cNvSpPr>
          <p:nvPr/>
        </p:nvSpPr>
        <p:spPr bwMode="auto">
          <a:xfrm>
            <a:off x="182883" y="122334"/>
            <a:ext cx="252181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Retell the story.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文本框 15367"/>
          <p:cNvSpPr txBox="1">
            <a:spLocks noChangeArrowheads="1"/>
          </p:cNvSpPr>
          <p:nvPr/>
        </p:nvSpPr>
        <p:spPr bwMode="auto">
          <a:xfrm>
            <a:off x="711008" y="754380"/>
            <a:ext cx="7978199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Comic Sans MS" panose="030F0702030302020204" pitchFamily="66" charset="0"/>
              </a:rPr>
              <a:t>Helen Keller was born in           .As a small  child, she </a:t>
            </a:r>
            <a:endParaRPr lang="en-US" altLang="zh-CN" sz="2000" dirty="0">
              <a:latin typeface="Comic Sans MS" panose="030F0702030302020204" pitchFamily="66" charset="0"/>
            </a:endParaRPr>
          </a:p>
          <a:p>
            <a:endParaRPr lang="en-US" altLang="zh-CN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became            .She couldn</a:t>
            </a:r>
            <a:r>
              <a:rPr lang="en-US" altLang="zh-CN" sz="2000" dirty="0">
                <a:latin typeface="Comic Sans MS" panose="030F0702030302020204" pitchFamily="66" charset="0"/>
              </a:rPr>
              <a:t>’</a:t>
            </a:r>
            <a:r>
              <a:rPr lang="zh-CN" altLang="en-US" sz="2000" dirty="0">
                <a:latin typeface="Comic Sans MS" panose="030F0702030302020204" pitchFamily="66" charset="0"/>
              </a:rPr>
              <a:t>t  see and she </a:t>
            </a:r>
            <a:r>
              <a:rPr lang="en-US" altLang="zh-CN" sz="2000" dirty="0">
                <a:latin typeface="Comic Sans MS" panose="030F0702030302020204" pitchFamily="66" charset="0"/>
              </a:rPr>
              <a:t>couldn’</a:t>
            </a:r>
            <a:r>
              <a:rPr lang="zh-CN" altLang="en-US" sz="2000" dirty="0">
                <a:latin typeface="Comic Sans MS" panose="030F0702030302020204" pitchFamily="66" charset="0"/>
              </a:rPr>
              <a:t>t </a:t>
            </a:r>
            <a:endParaRPr lang="en-US" altLang="zh-CN" sz="2000" dirty="0">
              <a:latin typeface="Comic Sans MS" panose="030F0702030302020204" pitchFamily="66" charset="0"/>
            </a:endParaRPr>
          </a:p>
          <a:p>
            <a:endParaRPr lang="en-US" altLang="zh-CN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hear.Later, Helen had a             .The teacher drew letters</a:t>
            </a:r>
            <a:endParaRPr lang="en-US" altLang="zh-CN" sz="2000" dirty="0">
              <a:latin typeface="Comic Sans MS" panose="030F0702030302020204" pitchFamily="66" charset="0"/>
            </a:endParaRPr>
          </a:p>
          <a:p>
            <a:endParaRPr lang="en-US" altLang="zh-CN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in Helen</a:t>
            </a:r>
            <a:r>
              <a:rPr lang="en-US" altLang="zh-CN" sz="2000" dirty="0">
                <a:latin typeface="Comic Sans MS" panose="030F0702030302020204" pitchFamily="66" charset="0"/>
              </a:rPr>
              <a:t>’</a:t>
            </a:r>
            <a:r>
              <a:rPr lang="zh-CN" altLang="en-US" sz="2000" dirty="0">
                <a:latin typeface="Comic Sans MS" panose="030F0702030302020204" pitchFamily="66" charset="0"/>
              </a:rPr>
              <a:t>s             . Helen learned to           and             .She</a:t>
            </a:r>
            <a:endParaRPr lang="en-US" altLang="zh-CN" sz="2000" dirty="0">
              <a:latin typeface="Comic Sans MS" panose="030F0702030302020204" pitchFamily="66" charset="0"/>
            </a:endParaRPr>
          </a:p>
          <a:p>
            <a:endParaRPr lang="en-US" altLang="zh-CN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could  also           . She wrote a book about  herself. She </a:t>
            </a:r>
            <a:endParaRPr lang="en-US" altLang="zh-CN" sz="2000" dirty="0">
              <a:latin typeface="Comic Sans MS" panose="030F0702030302020204" pitchFamily="66" charset="0"/>
            </a:endParaRPr>
          </a:p>
          <a:p>
            <a:endParaRPr lang="en-US" altLang="zh-CN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went            .She lived to  be  87.Helen Keller is a            for us.</a:t>
            </a:r>
          </a:p>
        </p:txBody>
      </p:sp>
      <p:pic>
        <p:nvPicPr>
          <p:cNvPr id="6" name="图片 15369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597" y="1208305"/>
            <a:ext cx="86360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370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563" y="1807327"/>
            <a:ext cx="7921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5371" descr="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623" y="2344186"/>
            <a:ext cx="862013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5372" descr="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381" y="3066048"/>
            <a:ext cx="86360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5374" descr="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709" y="3496084"/>
            <a:ext cx="8636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5375" descr="2007123002834357_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544" y="2350737"/>
            <a:ext cx="7016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5376" descr="image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279" y="2453005"/>
            <a:ext cx="6842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Administrator\Desktop\美国国旗（去网址，1.9比1）(1)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848" y="338460"/>
            <a:ext cx="789878" cy="41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261" y="893980"/>
            <a:ext cx="790575" cy="31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istrator\Desktop\55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681" y="3733851"/>
            <a:ext cx="640700" cy="80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091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8789"/>
          <p:cNvSpPr txBox="1">
            <a:spLocks noChangeArrowheads="1"/>
          </p:cNvSpPr>
          <p:nvPr/>
        </p:nvSpPr>
        <p:spPr bwMode="auto">
          <a:xfrm>
            <a:off x="487563" y="962526"/>
            <a:ext cx="82521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Comic Sans MS" panose="030F0702030302020204" pitchFamily="66" charset="0"/>
              </a:rPr>
              <a:t>What can we learn from Helen Keller?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10924" y="1841468"/>
            <a:ext cx="7405454" cy="2653034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0066FF"/>
                </a:solidFill>
                <a:latin typeface="Comic Sans MS" panose="030F0702030302020204" pitchFamily="66" charset="0"/>
              </a:rPr>
              <a:t>Where there is a will , there is a way.     </a:t>
            </a: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33CC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有志者，事竟成。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0066FF"/>
                </a:solidFill>
                <a:latin typeface="Comic Sans MS" panose="030F0702030302020204" pitchFamily="66" charset="0"/>
              </a:rPr>
              <a:t>Never give up.</a:t>
            </a:r>
            <a:r>
              <a:rPr lang="en-US" altLang="zh-CN" sz="3200" dirty="0">
                <a:solidFill>
                  <a:srgbClr val="FF33CC"/>
                </a:solidFill>
                <a:latin typeface="Comic Sans MS" panose="030F0702030302020204" pitchFamily="66" charset="0"/>
              </a:rPr>
              <a:t>     </a:t>
            </a: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33CC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永不放弃</a:t>
            </a:r>
            <a:r>
              <a:rPr lang="zh-CN" altLang="en-US" sz="3200" dirty="0">
                <a:solidFill>
                  <a:srgbClr val="FF33CC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8985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5844"/>
          <p:cNvSpPr txBox="1">
            <a:spLocks noChangeArrowheads="1"/>
          </p:cNvSpPr>
          <p:nvPr/>
        </p:nvSpPr>
        <p:spPr bwMode="auto">
          <a:xfrm>
            <a:off x="396874" y="1026612"/>
            <a:ext cx="8640763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Keep your face to the sunshine 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and you cannot see the shadow.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永远面对阳光，阴影自然会落在你后面。                                     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                        </a:t>
            </a:r>
          </a:p>
          <a:p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                    ---Helen Keller</a:t>
            </a:r>
          </a:p>
        </p:txBody>
      </p:sp>
    </p:spTree>
    <p:extLst>
      <p:ext uri="{BB962C8B-B14F-4D97-AF65-F5344CB8AC3E}">
        <p14:creationId xmlns:p14="http://schemas.microsoft.com/office/powerpoint/2010/main" val="42749578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998" y="830622"/>
            <a:ext cx="4981575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16E3F58-0B7D-4AAE-B7D7-154B8B897216}"/>
              </a:ext>
            </a:extLst>
          </p:cNvPr>
          <p:cNvSpPr txBox="1"/>
          <p:nvPr/>
        </p:nvSpPr>
        <p:spPr>
          <a:xfrm>
            <a:off x="3473840" y="2232940"/>
            <a:ext cx="728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</a:rPr>
              <a:t>hear</a:t>
            </a: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DA8EA3-E9E6-4AE6-9894-B1BCC5C6E062}"/>
              </a:ext>
            </a:extLst>
          </p:cNvPr>
          <p:cNvSpPr txBox="1"/>
          <p:nvPr/>
        </p:nvSpPr>
        <p:spPr>
          <a:xfrm>
            <a:off x="5856694" y="2193837"/>
            <a:ext cx="7312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</a:defRPr>
            </a:lvl1pPr>
          </a:lstStyle>
          <a:p>
            <a:r>
              <a:rPr lang="en-US" altLang="zh-CN" dirty="0"/>
              <a:t>read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3AC7E71-93D4-456A-A7D0-86EC9EF39932}"/>
              </a:ext>
            </a:extLst>
          </p:cNvPr>
          <p:cNvSpPr txBox="1"/>
          <p:nvPr/>
        </p:nvSpPr>
        <p:spPr>
          <a:xfrm>
            <a:off x="3473840" y="3786781"/>
            <a:ext cx="8162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</a:defRPr>
            </a:lvl1pPr>
          </a:lstStyle>
          <a:p>
            <a:r>
              <a:rPr lang="en-US" altLang="zh-CN" dirty="0"/>
              <a:t>write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B8538A1-A61A-4182-8E71-82E5C46E7B4F}"/>
              </a:ext>
            </a:extLst>
          </p:cNvPr>
          <p:cNvSpPr txBox="1"/>
          <p:nvPr/>
        </p:nvSpPr>
        <p:spPr>
          <a:xfrm>
            <a:off x="5544108" y="3680903"/>
            <a:ext cx="14269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</a:defRPr>
            </a:lvl1pPr>
          </a:lstStyle>
          <a:p>
            <a:r>
              <a:rPr lang="en-US" altLang="zh-CN" dirty="0"/>
              <a:t>role model</a:t>
            </a:r>
            <a:endParaRPr lang="zh-CN" altLang="en-US" dirty="0"/>
          </a:p>
        </p:txBody>
      </p:sp>
      <p:pic>
        <p:nvPicPr>
          <p:cNvPr id="10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圆角矩形 10">
            <a:hlinkClick r:id="rId4" action="ppaction://hlinksldjump"/>
          </p:cNvPr>
          <p:cNvSpPr/>
          <p:nvPr/>
        </p:nvSpPr>
        <p:spPr bwMode="auto">
          <a:xfrm>
            <a:off x="666208" y="147953"/>
            <a:ext cx="2346500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Read and write.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3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199358" y="1559316"/>
            <a:ext cx="6137442" cy="3253315"/>
          </a:xfrm>
          <a:prstGeom prst="flowChartAlternateProcess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56480" y="350685"/>
            <a:ext cx="29899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latin typeface="Arial" panose="020B0604020202020204" pitchFamily="34" charset="0"/>
              </a:rPr>
              <a:t>Summary</a:t>
            </a:r>
            <a:endParaRPr lang="zh-CN" altLang="en-US" sz="48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12700" dist="38100" dir="2700000" algn="tl" rotWithShape="0">
                  <a:srgbClr val="FFFFFF">
                    <a:lumMod val="5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92985" y="1705180"/>
            <a:ext cx="566337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词汇： 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born, become – became, letter, spell, herself, all over, live, role model</a:t>
            </a: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句型：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As a baby, she became blind and deaf.</a:t>
            </a: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She couln’t see or hear.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5" name="图片 4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3153410" y="1035685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7" name="文本框 5"/>
          <p:cNvSpPr txBox="1"/>
          <p:nvPr/>
        </p:nvSpPr>
        <p:spPr>
          <a:xfrm>
            <a:off x="1491343" y="1796824"/>
            <a:ext cx="6150428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Comic Sans MS" panose="030F0702030302020204" pitchFamily="66" charset="0"/>
                <a:ea typeface="楷体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8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itchFamily="65" charset="-122"/>
                <a:cs typeface="Times New Roman" panose="02020603050405020304" pitchFamily="18" charset="0"/>
              </a:rPr>
              <a:t>熟记本节课所学的单词、短语和句型，必须会听、说、读、写。</a:t>
            </a:r>
            <a:endParaRPr lang="en-US" altLang="zh-CN" sz="2800" dirty="0">
              <a:solidFill>
                <a:schemeClr val="bg1"/>
              </a:solidFill>
              <a:latin typeface="Comic Sans MS" pitchFamily="66" charset="0"/>
              <a:ea typeface="方正卡通简体" pitchFamily="65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Comic Sans MS" pitchFamily="66" charset="0"/>
                <a:ea typeface="方正卡通简体" pitchFamily="65" charset="-122"/>
                <a:cs typeface="楷体" panose="02010609060101010101" pitchFamily="49" charset="-122"/>
              </a:rPr>
              <a:t>2. </a:t>
            </a:r>
            <a:r>
              <a:rPr lang="zh-CN" altLang="en-US" sz="2800" dirty="0">
                <a:solidFill>
                  <a:schemeClr val="bg1"/>
                </a:solidFill>
                <a:latin typeface="Comic Sans MS" pitchFamily="66" charset="0"/>
                <a:ea typeface="方正卡通简体" pitchFamily="65" charset="-122"/>
                <a:cs typeface="楷体" panose="02010609060101010101" pitchFamily="49" charset="-122"/>
              </a:rPr>
              <a:t>将</a:t>
            </a:r>
            <a:r>
              <a:rPr lang="en-US" altLang="zh-CN" sz="2800" dirty="0">
                <a:solidFill>
                  <a:schemeClr val="bg1"/>
                </a:solidFill>
                <a:latin typeface="Comic Sans MS" pitchFamily="66" charset="0"/>
                <a:ea typeface="方正卡通简体" pitchFamily="65" charset="-122"/>
                <a:cs typeface="楷体" panose="02010609060101010101" pitchFamily="49" charset="-122"/>
              </a:rPr>
              <a:t>Listen and read.</a:t>
            </a:r>
            <a:r>
              <a:rPr lang="zh-CN" altLang="en-US" sz="2800" dirty="0">
                <a:solidFill>
                  <a:schemeClr val="bg1"/>
                </a:solidFill>
                <a:latin typeface="Comic Sans MS" pitchFamily="66" charset="0"/>
                <a:ea typeface="方正卡通简体" pitchFamily="65" charset="-122"/>
                <a:cs typeface="楷体" panose="02010609060101010101" pitchFamily="49" charset="-122"/>
              </a:rPr>
              <a:t>朗读流利。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300AA52-8A1C-4BE2-ACFF-E639A90566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标题栏.png">
            <a:extLst>
              <a:ext uri="{FF2B5EF4-FFF2-40B4-BE49-F238E27FC236}">
                <a16:creationId xmlns:a16="http://schemas.microsoft.com/office/drawing/2014/main" id="{1BB27C61-1F72-4947-AAF8-E00C4F4B6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69" y="236958"/>
            <a:ext cx="2038864" cy="637362"/>
          </a:xfrm>
          <a:prstGeom prst="rect">
            <a:avLst/>
          </a:prstGeom>
        </p:spPr>
      </p:pic>
      <p:sp>
        <p:nvSpPr>
          <p:cNvPr id="8" name="标题 1">
            <a:extLst>
              <a:ext uri="{FF2B5EF4-FFF2-40B4-BE49-F238E27FC236}">
                <a16:creationId xmlns:a16="http://schemas.microsoft.com/office/drawing/2014/main" id="{7008CED9-B5D9-4F8B-90FF-EACF8457B170}"/>
              </a:ext>
            </a:extLst>
          </p:cNvPr>
          <p:cNvSpPr txBox="1"/>
          <p:nvPr/>
        </p:nvSpPr>
        <p:spPr>
          <a:xfrm>
            <a:off x="348822" y="389071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</a:p>
        </p:txBody>
      </p:sp>
      <p:sp>
        <p:nvSpPr>
          <p:cNvPr id="9" name="云形 8"/>
          <p:cNvSpPr/>
          <p:nvPr/>
        </p:nvSpPr>
        <p:spPr bwMode="auto">
          <a:xfrm>
            <a:off x="84595" y="895467"/>
            <a:ext cx="2193944" cy="563420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itchFamily="66" charset="0"/>
              <a:ea typeface="宋体"/>
            </a:endParaRPr>
          </a:p>
        </p:txBody>
      </p: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160369" y="969114"/>
            <a:ext cx="218819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Look and say.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文本框 6147"/>
          <p:cNvSpPr txBox="1">
            <a:spLocks noChangeArrowheads="1"/>
          </p:cNvSpPr>
          <p:nvPr/>
        </p:nvSpPr>
        <p:spPr bwMode="auto">
          <a:xfrm>
            <a:off x="662505" y="1969026"/>
            <a:ext cx="80279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CC"/>
                </a:solidFill>
                <a:latin typeface="Comic Sans MS" panose="030F0702030302020204" pitchFamily="66" charset="0"/>
              </a:rPr>
              <a:t>Helen Keller was born in                 .</a:t>
            </a:r>
            <a:endParaRPr lang="zh-CN" altLang="en-US" sz="32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Picture 2" descr="C:\Users\Administrator\Desktop\美国国旗（去网址，1.9比1）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333" y="1458887"/>
            <a:ext cx="1552172" cy="81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Administrator\Desktop\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333" y="2393514"/>
            <a:ext cx="1509235" cy="600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48699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171"/>
          <p:cNvSpPr txBox="1">
            <a:spLocks noChangeArrowheads="1"/>
          </p:cNvSpPr>
          <p:nvPr/>
        </p:nvSpPr>
        <p:spPr bwMode="auto">
          <a:xfrm>
            <a:off x="506914" y="1937151"/>
            <a:ext cx="8228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CC"/>
                </a:solidFill>
                <a:latin typeface="Comic Sans MS" panose="030F0702030302020204" pitchFamily="66" charset="0"/>
              </a:rPr>
              <a:t>As a small child, she became                 </a:t>
            </a:r>
            <a:r>
              <a:rPr lang="en-US" altLang="zh-CN" sz="3200" dirty="0">
                <a:solidFill>
                  <a:srgbClr val="0000CC"/>
                </a:solidFill>
                <a:latin typeface="Comic Sans MS" panose="030F0702030302020204" pitchFamily="66" charset="0"/>
              </a:rPr>
              <a:t>.</a:t>
            </a:r>
            <a:endParaRPr lang="zh-CN" altLang="en-US" sz="6000" dirty="0">
              <a:solidFill>
                <a:srgbClr val="0000CC"/>
              </a:solidFill>
              <a:latin typeface="Arial Black" pitchFamily="34" charset="0"/>
            </a:endParaRPr>
          </a:p>
        </p:txBody>
      </p:sp>
      <p:pic>
        <p:nvPicPr>
          <p:cNvPr id="3" name="图片 7172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747" y="1120368"/>
            <a:ext cx="1888624" cy="1866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云形 3"/>
          <p:cNvSpPr/>
          <p:nvPr/>
        </p:nvSpPr>
        <p:spPr bwMode="auto">
          <a:xfrm>
            <a:off x="154620" y="405694"/>
            <a:ext cx="2193944" cy="563420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itchFamily="66" charset="0"/>
              <a:ea typeface="宋体"/>
            </a:endParaRPr>
          </a:p>
        </p:txBody>
      </p:sp>
      <p:sp>
        <p:nvSpPr>
          <p:cNvPr id="5" name="TextBox 36"/>
          <p:cNvSpPr txBox="1">
            <a:spLocks noChangeArrowheads="1"/>
          </p:cNvSpPr>
          <p:nvPr/>
        </p:nvSpPr>
        <p:spPr bwMode="auto">
          <a:xfrm>
            <a:off x="230394" y="479341"/>
            <a:ext cx="218819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Look and say.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02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195"/>
          <p:cNvSpPr txBox="1">
            <a:spLocks noChangeArrowheads="1"/>
          </p:cNvSpPr>
          <p:nvPr/>
        </p:nvSpPr>
        <p:spPr bwMode="auto">
          <a:xfrm>
            <a:off x="1392438" y="1243518"/>
            <a:ext cx="8228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CC"/>
                </a:solidFill>
                <a:latin typeface="Comic Sans MS" panose="030F0702030302020204" pitchFamily="66" charset="0"/>
              </a:rPr>
              <a:t>Helen had a             .</a:t>
            </a:r>
          </a:p>
        </p:txBody>
      </p:sp>
      <p:pic>
        <p:nvPicPr>
          <p:cNvPr id="3" name="图片 8196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312" y="656377"/>
            <a:ext cx="1421082" cy="1606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9219"/>
          <p:cNvSpPr txBox="1">
            <a:spLocks noChangeArrowheads="1"/>
          </p:cNvSpPr>
          <p:nvPr/>
        </p:nvSpPr>
        <p:spPr bwMode="auto">
          <a:xfrm>
            <a:off x="1302764" y="2483693"/>
            <a:ext cx="822801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CC"/>
                </a:solidFill>
                <a:latin typeface="Comic Sans MS" panose="030F0702030302020204" pitchFamily="66" charset="0"/>
              </a:rPr>
              <a:t>The teacher drew letters in </a:t>
            </a:r>
          </a:p>
          <a:p>
            <a:endParaRPr lang="en-US" altLang="zh-CN" sz="3200" dirty="0">
              <a:solidFill>
                <a:srgbClr val="0000CC"/>
              </a:solidFill>
              <a:latin typeface="Comic Sans MS" panose="030F0702030302020204" pitchFamily="66" charset="0"/>
            </a:endParaRPr>
          </a:p>
          <a:p>
            <a:r>
              <a:rPr lang="en-US" altLang="zh-CN" sz="3200" dirty="0">
                <a:solidFill>
                  <a:srgbClr val="0000CC"/>
                </a:solidFill>
                <a:latin typeface="Comic Sans MS" panose="030F0702030302020204" pitchFamily="66" charset="0"/>
              </a:rPr>
              <a:t>Helen’s             .</a:t>
            </a:r>
          </a:p>
        </p:txBody>
      </p:sp>
      <p:pic>
        <p:nvPicPr>
          <p:cNvPr id="5" name="图片 9220" descr="2007123002834357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701" y="2964581"/>
            <a:ext cx="1435231" cy="1667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云形 5"/>
          <p:cNvSpPr/>
          <p:nvPr/>
        </p:nvSpPr>
        <p:spPr bwMode="auto">
          <a:xfrm>
            <a:off x="132892" y="213398"/>
            <a:ext cx="2193944" cy="563420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itchFamily="66" charset="0"/>
              <a:ea typeface="宋体"/>
            </a:endParaRPr>
          </a:p>
        </p:txBody>
      </p:sp>
      <p:sp>
        <p:nvSpPr>
          <p:cNvPr id="7" name="TextBox 36"/>
          <p:cNvSpPr txBox="1">
            <a:spLocks noChangeArrowheads="1"/>
          </p:cNvSpPr>
          <p:nvPr/>
        </p:nvSpPr>
        <p:spPr bwMode="auto">
          <a:xfrm>
            <a:off x="208666" y="287045"/>
            <a:ext cx="218819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Look and say.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84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3"/>
          <p:cNvSpPr txBox="1">
            <a:spLocks noChangeArrowheads="1"/>
          </p:cNvSpPr>
          <p:nvPr/>
        </p:nvSpPr>
        <p:spPr bwMode="auto">
          <a:xfrm>
            <a:off x="458788" y="984250"/>
            <a:ext cx="8228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CC"/>
                </a:solidFill>
                <a:latin typeface="Comic Sans MS" panose="030F0702030302020204" pitchFamily="66" charset="0"/>
              </a:rPr>
              <a:t>Helen learned to              and                .</a:t>
            </a:r>
          </a:p>
        </p:txBody>
      </p:sp>
      <p:pic>
        <p:nvPicPr>
          <p:cNvPr id="3" name="图片 10244" descr="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037" y="599975"/>
            <a:ext cx="1390260" cy="1558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0245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042" y="630927"/>
            <a:ext cx="1805940" cy="1556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11267"/>
          <p:cNvSpPr txBox="1">
            <a:spLocks noChangeArrowheads="1"/>
          </p:cNvSpPr>
          <p:nvPr/>
        </p:nvSpPr>
        <p:spPr bwMode="auto">
          <a:xfrm>
            <a:off x="651293" y="2514383"/>
            <a:ext cx="8228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CC"/>
                </a:solidFill>
                <a:latin typeface="Comic Sans MS" panose="030F0702030302020204" pitchFamily="66" charset="0"/>
              </a:rPr>
              <a:t>She could also                .</a:t>
            </a:r>
          </a:p>
        </p:txBody>
      </p:sp>
      <p:pic>
        <p:nvPicPr>
          <p:cNvPr id="6" name="图片 11268" descr="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102" y="2277585"/>
            <a:ext cx="1684195" cy="1855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云形 6"/>
          <p:cNvSpPr/>
          <p:nvPr/>
        </p:nvSpPr>
        <p:spPr bwMode="auto">
          <a:xfrm>
            <a:off x="84595" y="187948"/>
            <a:ext cx="2193944" cy="563420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itchFamily="66" charset="0"/>
              <a:ea typeface="宋体"/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160369" y="261595"/>
            <a:ext cx="218819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Look and say.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8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c8.images-amazon.com/images/I/71gexWUzapL._SL1500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80" y="1314471"/>
            <a:ext cx="2367072" cy="315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725873" y="715810"/>
            <a:ext cx="7248525" cy="64633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       </a:t>
            </a:r>
            <a:r>
              <a:rPr lang="en-US" altLang="zh-CN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Who is she?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544120" y="1351442"/>
            <a:ext cx="5520260" cy="317009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She is a very famous lady. </a:t>
            </a:r>
          </a:p>
          <a:p>
            <a:pPr>
              <a:lnSpc>
                <a:spcPts val="4000"/>
              </a:lnSpc>
            </a:pP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She is from America.</a:t>
            </a:r>
          </a:p>
          <a:p>
            <a:pPr>
              <a:lnSpc>
                <a:spcPts val="4000"/>
              </a:lnSpc>
            </a:pPr>
            <a:r>
              <a:rPr lang="en-US" altLang="zh-CN" sz="2400" b="1" noProof="1">
                <a:latin typeface="Comic Sans MS" panose="030F0702030302020204" pitchFamily="66" charset="0"/>
              </a:rPr>
              <a:t>She </a:t>
            </a:r>
            <a:r>
              <a:rPr lang="en-US" altLang="zh-CN" sz="2400" b="1" noProof="1">
                <a:solidFill>
                  <a:srgbClr val="FF0000"/>
                </a:solidFill>
                <a:latin typeface="Comic Sans MS" panose="030F0702030302020204" pitchFamily="66" charset="0"/>
              </a:rPr>
              <a:t>couldn’t</a:t>
            </a:r>
            <a:r>
              <a:rPr lang="en-US" altLang="zh-CN" sz="2400" b="1" noProof="1">
                <a:latin typeface="Comic Sans MS" panose="030F0702030302020204" pitchFamily="66" charset="0"/>
              </a:rPr>
              <a:t> see </a:t>
            </a:r>
            <a:r>
              <a:rPr lang="en-US" altLang="zh-CN" sz="2400" b="1" noProof="1">
                <a:solidFill>
                  <a:srgbClr val="FF0000"/>
                </a:solidFill>
                <a:latin typeface="Comic Sans MS" panose="030F0702030302020204" pitchFamily="66" charset="0"/>
              </a:rPr>
              <a:t>or</a:t>
            </a:r>
            <a:r>
              <a:rPr lang="en-US" altLang="zh-CN" sz="2400" b="1" noProof="1">
                <a:latin typeface="Comic Sans MS" panose="030F0702030302020204" pitchFamily="66" charset="0"/>
              </a:rPr>
              <a:t> hear.</a:t>
            </a:r>
          </a:p>
          <a:p>
            <a:pPr>
              <a:lnSpc>
                <a:spcPts val="4000"/>
              </a:lnSpc>
            </a:pPr>
            <a:r>
              <a:rPr lang="en-US" altLang="zh-CN" sz="2400" b="1" noProof="1">
                <a:latin typeface="Comic Sans MS" panose="030F0702030302020204" pitchFamily="66" charset="0"/>
              </a:rPr>
              <a:t>But she </a:t>
            </a:r>
            <a:r>
              <a:rPr lang="en-US" altLang="zh-CN" sz="2400" b="1" noProof="1">
                <a:solidFill>
                  <a:srgbClr val="FF0000"/>
                </a:solidFill>
                <a:latin typeface="Comic Sans MS" panose="030F0702030302020204" pitchFamily="66" charset="0"/>
              </a:rPr>
              <a:t>could</a:t>
            </a:r>
            <a:r>
              <a:rPr lang="en-US" altLang="zh-CN" sz="2400" b="1" noProof="1">
                <a:latin typeface="Comic Sans MS" panose="030F0702030302020204" pitchFamily="66" charset="0"/>
              </a:rPr>
              <a:t> learn and work. </a:t>
            </a:r>
          </a:p>
          <a:p>
            <a:pPr>
              <a:lnSpc>
                <a:spcPts val="4000"/>
              </a:lnSpc>
            </a:pP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She </a:t>
            </a:r>
            <a:r>
              <a:rPr lang="en-US" altLang="zh-CN" sz="2400" b="1" noProof="1">
                <a:latin typeface="Comic Sans MS" panose="030F0702030302020204" pitchFamily="66" charset="0"/>
              </a:rPr>
              <a:t>wrote the book “If you give me three days light</a:t>
            </a:r>
            <a:r>
              <a:rPr lang="en-US" altLang="zh-CN" sz="2400" noProof="1">
                <a:latin typeface="Comic Sans MS" panose="030F0702030302020204" pitchFamily="66" charset="0"/>
              </a:rPr>
              <a:t>”.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004059" y="4007946"/>
            <a:ext cx="25076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000" b="1" dirty="0">
                <a:solidFill>
                  <a:srgbClr val="FF0000"/>
                </a:solidFill>
                <a:latin typeface="Comic Sans MS" panose="030F0702030302020204" pitchFamily="66" charset="0"/>
                <a:ea typeface="黑体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黑体" pitchFamily="49" charset="-122"/>
              </a:rPr>
              <a:t>Helen Keller</a:t>
            </a:r>
          </a:p>
        </p:txBody>
      </p:sp>
    </p:spTree>
    <p:extLst>
      <p:ext uri="{BB962C8B-B14F-4D97-AF65-F5344CB8AC3E}">
        <p14:creationId xmlns:p14="http://schemas.microsoft.com/office/powerpoint/2010/main" val="414368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291"/>
          <p:cNvSpPr txBox="1">
            <a:spLocks noChangeArrowheads="1"/>
          </p:cNvSpPr>
          <p:nvPr/>
        </p:nvSpPr>
        <p:spPr bwMode="auto">
          <a:xfrm>
            <a:off x="553453" y="1152525"/>
            <a:ext cx="82280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CC"/>
                </a:solidFill>
                <a:latin typeface="Comic Sans MS" panose="030F0702030302020204" pitchFamily="66" charset="0"/>
              </a:rPr>
              <a:t>She went                .</a:t>
            </a:r>
          </a:p>
        </p:txBody>
      </p:sp>
      <p:sp>
        <p:nvSpPr>
          <p:cNvPr id="4" name="文本框 13315"/>
          <p:cNvSpPr txBox="1">
            <a:spLocks noChangeArrowheads="1"/>
          </p:cNvSpPr>
          <p:nvPr/>
        </p:nvSpPr>
        <p:spPr bwMode="auto">
          <a:xfrm>
            <a:off x="649706" y="2847716"/>
            <a:ext cx="8228013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CC"/>
                </a:solidFill>
                <a:latin typeface="Comic Sans MS" panose="030F0702030302020204" pitchFamily="66" charset="0"/>
              </a:rPr>
              <a:t>Helen Keller is a                for us.</a:t>
            </a:r>
          </a:p>
          <a:p>
            <a:endParaRPr lang="zh-CN" altLang="en-US" sz="6600" dirty="0">
              <a:solidFill>
                <a:srgbClr val="0000CC"/>
              </a:solidFill>
              <a:latin typeface="Arial Black" pitchFamily="34" charset="0"/>
            </a:endParaRPr>
          </a:p>
        </p:txBody>
      </p:sp>
      <p:pic>
        <p:nvPicPr>
          <p:cNvPr id="5" name="图片 13316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900" y="2471630"/>
            <a:ext cx="1779881" cy="191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云形 5"/>
          <p:cNvSpPr/>
          <p:nvPr/>
        </p:nvSpPr>
        <p:spPr bwMode="auto">
          <a:xfrm>
            <a:off x="84595" y="141154"/>
            <a:ext cx="2193944" cy="563420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itchFamily="66" charset="0"/>
              <a:ea typeface="宋体"/>
            </a:endParaRPr>
          </a:p>
        </p:txBody>
      </p:sp>
      <p:sp>
        <p:nvSpPr>
          <p:cNvPr id="7" name="TextBox 36"/>
          <p:cNvSpPr txBox="1">
            <a:spLocks noChangeArrowheads="1"/>
          </p:cNvSpPr>
          <p:nvPr/>
        </p:nvSpPr>
        <p:spPr bwMode="auto">
          <a:xfrm>
            <a:off x="160369" y="214801"/>
            <a:ext cx="218819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Look and say.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 descr="C:\Users\Administrator\Desktop\5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7651" y="450286"/>
            <a:ext cx="1546891" cy="1947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929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">
            <a:extLst>
              <a:ext uri="{FF2B5EF4-FFF2-40B4-BE49-F238E27FC236}">
                <a16:creationId xmlns:a16="http://schemas.microsoft.com/office/drawing/2014/main" id="{6B0E7E8A-EBEE-44B4-832E-773C373B25ED}"/>
              </a:ext>
            </a:extLst>
          </p:cNvPr>
          <p:cNvSpPr/>
          <p:nvPr/>
        </p:nvSpPr>
        <p:spPr>
          <a:xfrm>
            <a:off x="3830400" y="620416"/>
            <a:ext cx="3952800" cy="1736646"/>
          </a:xfrm>
          <a:prstGeom prst="round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— Did you go to a farm?</a:t>
            </a:r>
          </a:p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  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你去农场了吗？</a:t>
            </a:r>
            <a:endParaRPr lang="en-US" altLang="zh-CN" sz="24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— Yes, I did.</a:t>
            </a:r>
          </a:p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    是的，我去了。</a:t>
            </a:r>
          </a:p>
        </p:txBody>
      </p:sp>
      <p:sp>
        <p:nvSpPr>
          <p:cNvPr id="5" name="圆角矩形 2">
            <a:extLst>
              <a:ext uri="{FF2B5EF4-FFF2-40B4-BE49-F238E27FC236}">
                <a16:creationId xmlns:a16="http://schemas.microsoft.com/office/drawing/2014/main" id="{8B157C70-C0A6-4CD1-801A-D06D4A52CCE5}"/>
              </a:ext>
            </a:extLst>
          </p:cNvPr>
          <p:cNvSpPr/>
          <p:nvPr/>
        </p:nvSpPr>
        <p:spPr>
          <a:xfrm>
            <a:off x="3830400" y="2472262"/>
            <a:ext cx="3952800" cy="1736646"/>
          </a:xfrm>
          <a:prstGeom prst="round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— Did you go to the zoo?</a:t>
            </a:r>
          </a:p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  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你去动物园了吗？</a:t>
            </a:r>
            <a:endParaRPr lang="en-US" altLang="zh-CN" sz="24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— No, I didn’t.</a:t>
            </a:r>
          </a:p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    不，我没去。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0365CE44-86A7-49E6-8972-8B16BB7B77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2"/>
          <a:stretch/>
        </p:blipFill>
        <p:spPr bwMode="auto">
          <a:xfrm>
            <a:off x="683738" y="620416"/>
            <a:ext cx="2433862" cy="154257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E3290E06-C40C-4CDA-B1AA-96657A3E0B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9"/>
          <a:stretch/>
        </p:blipFill>
        <p:spPr bwMode="auto">
          <a:xfrm>
            <a:off x="683738" y="2575789"/>
            <a:ext cx="2433862" cy="152959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66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圆角矩形 2">
            <a:hlinkClick r:id="rId3" action="ppaction://hlinksldjump"/>
          </p:cNvPr>
          <p:cNvSpPr/>
          <p:nvPr/>
        </p:nvSpPr>
        <p:spPr bwMode="auto">
          <a:xfrm>
            <a:off x="666207" y="147953"/>
            <a:ext cx="3713288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say. Then sing.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027" name="Picture 3" descr="C:\Users\Lenovo\Pictures\图片1_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76" y="726108"/>
            <a:ext cx="6256421" cy="403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 descr="视频播放.pn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05" y="147953"/>
            <a:ext cx="493225" cy="42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23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44CA1EF-807E-4503-9197-271638B93D21}"/>
              </a:ext>
            </a:extLst>
          </p:cNvPr>
          <p:cNvGrpSpPr/>
          <p:nvPr/>
        </p:nvGrpSpPr>
        <p:grpSpPr>
          <a:xfrm>
            <a:off x="1355971" y="1004482"/>
            <a:ext cx="6748857" cy="3340898"/>
            <a:chOff x="1197571" y="903682"/>
            <a:chExt cx="6748857" cy="3340898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523700F-A785-4821-83A2-E3C48E9C46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7571" y="903682"/>
              <a:ext cx="6748857" cy="3340898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616823AD-8C86-4240-9080-5F62710630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2567" b="87387"/>
            <a:stretch/>
          </p:blipFill>
          <p:spPr>
            <a:xfrm>
              <a:off x="1512000" y="921600"/>
              <a:ext cx="2239200" cy="421381"/>
            </a:xfrm>
            <a:prstGeom prst="rect">
              <a:avLst/>
            </a:prstGeom>
          </p:spPr>
        </p:pic>
      </p:grpSp>
      <p:pic>
        <p:nvPicPr>
          <p:cNvPr id="6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圆角矩形 6">
            <a:hlinkClick r:id="rId5" action="ppaction://hlinksldjump"/>
          </p:cNvPr>
          <p:cNvSpPr/>
          <p:nvPr/>
        </p:nvSpPr>
        <p:spPr bwMode="auto">
          <a:xfrm>
            <a:off x="666207" y="147953"/>
            <a:ext cx="2123793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Say and guess.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圆角矩形 9">
            <a:hlinkClick r:id="rId4" action="ppaction://hlinksldjump"/>
          </p:cNvPr>
          <p:cNvSpPr/>
          <p:nvPr/>
        </p:nvSpPr>
        <p:spPr bwMode="auto">
          <a:xfrm>
            <a:off x="666207" y="147953"/>
            <a:ext cx="1826736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Do and say.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539" y="1238311"/>
            <a:ext cx="5216892" cy="346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313848" y="612056"/>
            <a:ext cx="54334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i="1" dirty="0"/>
              <a:t>Make a card about a famous person and talk to the class about him/her.</a:t>
            </a:r>
            <a:endParaRPr lang="zh-CN" altLang="en-US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071188" y="956942"/>
            <a:ext cx="4812812" cy="2484723"/>
          </a:xfrm>
          <a:prstGeom prst="roundRect">
            <a:avLst/>
          </a:prstGeom>
          <a:solidFill>
            <a:srgbClr val="ACC16A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一般</a:t>
            </a:r>
            <a:r>
              <a:rPr lang="zh-CN" altLang="en-US" sz="2400" dirty="0">
                <a:solidFill>
                  <a:srgbClr val="FFFF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过去时一般疑问句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：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— Did +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主语 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动词原形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?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— Yes,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主语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+did.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（肯定回答）</a:t>
            </a:r>
            <a:endParaRPr lang="en-US" altLang="zh-CN" sz="24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— No,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主语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+didn’t.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（否定回答）</a:t>
            </a:r>
          </a:p>
        </p:txBody>
      </p:sp>
      <p:pic>
        <p:nvPicPr>
          <p:cNvPr id="4" name="图片 3" descr="卡通人物&#10;&#10;描述已自动生成">
            <a:extLst>
              <a:ext uri="{FF2B5EF4-FFF2-40B4-BE49-F238E27FC236}">
                <a16:creationId xmlns:a16="http://schemas.microsoft.com/office/drawing/2014/main" id="{830AF1A8-D9BD-4C08-B885-6B668EE117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178" y="2296800"/>
            <a:ext cx="2696620" cy="2736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3842" y="224118"/>
            <a:ext cx="1637089" cy="603655"/>
            <a:chOff x="5857884" y="428608"/>
            <a:chExt cx="2071702" cy="571500"/>
          </a:xfrm>
        </p:grpSpPr>
        <p:sp>
          <p:nvSpPr>
            <p:cNvPr id="6" name="云形 5"/>
            <p:cNvSpPr/>
            <p:nvPr/>
          </p:nvSpPr>
          <p:spPr bwMode="auto">
            <a:xfrm>
              <a:off x="5857884" y="42860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TextBox 36"/>
            <p:cNvSpPr txBox="1">
              <a:spLocks noChangeArrowheads="1"/>
            </p:cNvSpPr>
            <p:nvPr/>
          </p:nvSpPr>
          <p:spPr bwMode="auto">
            <a:xfrm>
              <a:off x="6349430" y="514759"/>
              <a:ext cx="1236560" cy="3098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Practise.</a:t>
              </a:r>
              <a:endParaRPr lang="zh-CN" altLang="en-US" sz="20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11786" y="1556594"/>
            <a:ext cx="79204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(     ) Did Mr Zhang ____ you English?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  A. teaches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  B. taught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  C. teach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47902" y="1695267"/>
            <a:ext cx="361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C  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/>
          <p:cNvSpPr/>
          <p:nvPr/>
        </p:nvSpPr>
        <p:spPr bwMode="auto">
          <a:xfrm>
            <a:off x="393842" y="326824"/>
            <a:ext cx="1656339" cy="578612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1786" y="1556594"/>
            <a:ext cx="7920427" cy="2247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(     ) </a:t>
            </a: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He couldn’t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____ in the past.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        A. </a:t>
            </a: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see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        B. saw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        C. see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47902" y="1695267"/>
            <a:ext cx="361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C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611786" y="431464"/>
            <a:ext cx="125226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Practise.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29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>
            <a:extLst>
              <a:ext uri="{FF2B5EF4-FFF2-40B4-BE49-F238E27FC236}">
                <a16:creationId xmlns:a16="http://schemas.microsoft.com/office/drawing/2014/main" id="{14777A0B-AE56-4E64-BD52-20AFEBAB0A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18" y="1223774"/>
            <a:ext cx="8770082" cy="359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1. He couldn’t hear. _____________________________________________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2. He could read.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_____________________________________________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3. She is a role model for blind people, and also for you and me.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_____________________________________________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2200" dirty="0">
              <a:solidFill>
                <a:prstClr val="black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90F1216A-5293-4EC4-BEEF-DE7C470D6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006" y="1754066"/>
            <a:ext cx="439261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他听不见。</a:t>
            </a:r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E6BC03E8-6C5A-4FC6-8C93-987807050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005" y="2747866"/>
            <a:ext cx="43926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他能读书。</a:t>
            </a:r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ABCD525F-4235-4623-BD3F-E4D564A4E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006" y="3781344"/>
            <a:ext cx="698961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她是盲人的榜样，也是你我的榜样。</a:t>
            </a:r>
            <a:endParaRPr lang="en-US" altLang="zh-CN" sz="22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93843" y="326824"/>
            <a:ext cx="1617838" cy="578612"/>
            <a:chOff x="5857884" y="428608"/>
            <a:chExt cx="2071702" cy="571500"/>
          </a:xfrm>
        </p:grpSpPr>
        <p:sp>
          <p:nvSpPr>
            <p:cNvPr id="13" name="云形 12"/>
            <p:cNvSpPr/>
            <p:nvPr/>
          </p:nvSpPr>
          <p:spPr bwMode="auto">
            <a:xfrm>
              <a:off x="5857884" y="42860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TextBox 36"/>
            <p:cNvSpPr txBox="1">
              <a:spLocks noChangeArrowheads="1"/>
            </p:cNvSpPr>
            <p:nvPr/>
          </p:nvSpPr>
          <p:spPr bwMode="auto">
            <a:xfrm>
              <a:off x="6349430" y="514759"/>
              <a:ext cx="1236560" cy="3098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Practise.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255953" y="1325017"/>
            <a:ext cx="6137442" cy="3253315"/>
          </a:xfrm>
          <a:prstGeom prst="flowChartAlternateProcess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56480" y="350685"/>
            <a:ext cx="29899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latin typeface="Arial" panose="020B0604020202020204" pitchFamily="34" charset="0"/>
              </a:rPr>
              <a:t>Summary</a:t>
            </a:r>
            <a:endParaRPr lang="zh-CN" altLang="en-US" sz="48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12700" dist="38100" dir="2700000" algn="tl" rotWithShape="0">
                  <a:srgbClr val="FFFFFF">
                    <a:lumMod val="5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79613" y="1580051"/>
            <a:ext cx="5663379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词汇： 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become – became, spend –spent,</a:t>
            </a: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learn-learnt, see-saw...</a:t>
            </a: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句型：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- Did you go to a farm?</a:t>
            </a: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- Yes, I did.</a:t>
            </a:r>
          </a:p>
          <a:p>
            <a:pPr marL="342900" lvl="0" indent="-342900">
              <a:lnSpc>
                <a:spcPct val="130000"/>
              </a:lnSpc>
              <a:buFontTx/>
              <a:buChar char="-"/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Did you go to a zoo?</a:t>
            </a:r>
          </a:p>
          <a:p>
            <a:pPr marL="342900" lvl="0" indent="-342900">
              <a:lnSpc>
                <a:spcPct val="130000"/>
              </a:lnSpc>
              <a:buFontTx/>
              <a:buChar char="-"/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No, I didn’t.</a:t>
            </a:r>
          </a:p>
        </p:txBody>
      </p:sp>
    </p:spTree>
    <p:extLst>
      <p:ext uri="{BB962C8B-B14F-4D97-AF65-F5344CB8AC3E}">
        <p14:creationId xmlns:p14="http://schemas.microsoft.com/office/powerpoint/2010/main" val="141572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Lenovo\Pictures\图片1_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1449388"/>
            <a:ext cx="7497763" cy="2247900"/>
          </a:xfrm>
          <a:prstGeom prst="snip2SameRect">
            <a:avLst>
              <a:gd name="adj1" fmla="val 2575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圆角矩形 2">
            <a:hlinkClick r:id="rId4" action="ppaction://hlinksldjump"/>
          </p:cNvPr>
          <p:cNvSpPr/>
          <p:nvPr/>
        </p:nvSpPr>
        <p:spPr bwMode="auto">
          <a:xfrm>
            <a:off x="666207" y="147953"/>
            <a:ext cx="2730136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chant.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298688" y="1707359"/>
            <a:ext cx="2742980" cy="174368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en-US" altLang="zh-CN" noProof="1">
                <a:latin typeface="Comic Sans MS" panose="030F0702030302020204" pitchFamily="66" charset="0"/>
              </a:rPr>
              <a:t>Helen couldn’t see.</a:t>
            </a:r>
          </a:p>
          <a:p>
            <a:pPr>
              <a:lnSpc>
                <a:spcPts val="3300"/>
              </a:lnSpc>
            </a:pPr>
            <a:r>
              <a:rPr lang="en-US" altLang="zh-CN" noProof="1">
                <a:latin typeface="Comic Sans MS" panose="030F0702030302020204" pitchFamily="66" charset="0"/>
              </a:rPr>
              <a:t>But she could read.</a:t>
            </a:r>
          </a:p>
          <a:p>
            <a:pPr>
              <a:lnSpc>
                <a:spcPts val="3300"/>
              </a:lnSpc>
            </a:pPr>
            <a:r>
              <a:rPr lang="en-US" altLang="zh-CN" noProof="1">
                <a:latin typeface="Comic Sans MS" panose="030F0702030302020204" pitchFamily="66" charset="0"/>
              </a:rPr>
              <a:t>Helen couldn’t hear.</a:t>
            </a:r>
          </a:p>
          <a:p>
            <a:pPr>
              <a:lnSpc>
                <a:spcPts val="3300"/>
              </a:lnSpc>
            </a:pPr>
            <a:r>
              <a:rPr lang="en-US" altLang="zh-CN" noProof="1">
                <a:latin typeface="Comic Sans MS" panose="030F0702030302020204" pitchFamily="66" charset="0"/>
              </a:rPr>
              <a:t>But she could talk.</a:t>
            </a:r>
          </a:p>
        </p:txBody>
      </p:sp>
      <p:pic>
        <p:nvPicPr>
          <p:cNvPr id="6" name="图片 5" descr="视频播放.pn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154" y="169886"/>
            <a:ext cx="493225" cy="42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94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5" name="图片 4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7939B06-0953-4F8F-85F0-55AC74722167}"/>
              </a:ext>
            </a:extLst>
          </p:cNvPr>
          <p:cNvSpPr txBox="1"/>
          <p:nvPr/>
        </p:nvSpPr>
        <p:spPr>
          <a:xfrm>
            <a:off x="3153410" y="1035685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520189" y="1905434"/>
            <a:ext cx="60415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朗读并学唱活动四的歌曲。</a:t>
            </a: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向家人展示自己跟读模仿课文录音的情况。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20630F2-EB19-46EE-8990-D69B86786A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165871" y="1667412"/>
            <a:ext cx="3941329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can – could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  <p:sp>
        <p:nvSpPr>
          <p:cNvPr id="6" name="圆角矩形 13">
            <a:extLst>
              <a:ext uri="{FF2B5EF4-FFF2-40B4-BE49-F238E27FC236}">
                <a16:creationId xmlns:a16="http://schemas.microsoft.com/office/drawing/2014/main" id="{933EE9AD-E191-453F-A61F-2F2E74794F90}"/>
              </a:ext>
            </a:extLst>
          </p:cNvPr>
          <p:cNvSpPr/>
          <p:nvPr/>
        </p:nvSpPr>
        <p:spPr>
          <a:xfrm>
            <a:off x="4165871" y="2422922"/>
            <a:ext cx="3991729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用法：后面与动词原形连用。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7579737-D84C-4219-8388-DB1BB22A5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86400" y="1408212"/>
            <a:ext cx="1556640" cy="190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00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5002512" y="1587592"/>
            <a:ext cx="3314097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born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出生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  <p:sp>
        <p:nvSpPr>
          <p:cNvPr id="5" name="圆角矩形 10">
            <a:extLst>
              <a:ext uri="{FF2B5EF4-FFF2-40B4-BE49-F238E27FC236}">
                <a16:creationId xmlns:a16="http://schemas.microsoft.com/office/drawing/2014/main" id="{57449669-6AD7-446D-8824-52300750BE9B}"/>
              </a:ext>
            </a:extLst>
          </p:cNvPr>
          <p:cNvSpPr/>
          <p:nvPr/>
        </p:nvSpPr>
        <p:spPr>
          <a:xfrm>
            <a:off x="5002514" y="2225044"/>
            <a:ext cx="3314097" cy="919401"/>
          </a:xfrm>
          <a:prstGeom prst="round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 lvl="0"/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短语：</a:t>
            </a:r>
            <a:endParaRPr lang="en-US" altLang="zh-CN" sz="24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be born in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出生在某地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F8C9D9F-3600-4160-93B3-1716B120743E}"/>
              </a:ext>
            </a:extLst>
          </p:cNvPr>
          <p:cNvGrpSpPr/>
          <p:nvPr/>
        </p:nvGrpSpPr>
        <p:grpSpPr>
          <a:xfrm>
            <a:off x="827389" y="1791089"/>
            <a:ext cx="2052112" cy="1353356"/>
            <a:chOff x="813488" y="1550193"/>
            <a:chExt cx="3010800" cy="2028207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F3424B96-FC8A-4D94-AABB-1D84798F8A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961"/>
            <a:stretch/>
          </p:blipFill>
          <p:spPr>
            <a:xfrm>
              <a:off x="928688" y="1550193"/>
              <a:ext cx="2895600" cy="2028207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B0E19BF-BB64-4A7C-B025-68AF843009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81401" r="82383" b="12974"/>
            <a:stretch/>
          </p:blipFill>
          <p:spPr>
            <a:xfrm>
              <a:off x="813488" y="3355613"/>
              <a:ext cx="986512" cy="2227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231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5429440" y="1591070"/>
            <a:ext cx="2453891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live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居住；生活</a:t>
            </a:r>
          </a:p>
        </p:txBody>
      </p:sp>
      <p:sp>
        <p:nvSpPr>
          <p:cNvPr id="5" name="圆角矩形 10">
            <a:extLst>
              <a:ext uri="{FF2B5EF4-FFF2-40B4-BE49-F238E27FC236}">
                <a16:creationId xmlns:a16="http://schemas.microsoft.com/office/drawing/2014/main" id="{57449669-6AD7-446D-8824-52300750BE9B}"/>
              </a:ext>
            </a:extLst>
          </p:cNvPr>
          <p:cNvSpPr/>
          <p:nvPr/>
        </p:nvSpPr>
        <p:spPr>
          <a:xfrm>
            <a:off x="5429441" y="2206922"/>
            <a:ext cx="2453889" cy="1328023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短语：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lived to be</a:t>
            </a:r>
          </a:p>
          <a:p>
            <a:pPr lvl="0"/>
            <a:r>
              <a:rPr lang="zh-CN" altLang="en-US" sz="2400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活到</a:t>
            </a:r>
            <a:r>
              <a:rPr lang="en-US" altLang="zh-CN" sz="2400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</a:t>
            </a:r>
            <a:r>
              <a:rPr lang="zh-CN" altLang="en-US" sz="2400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岁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4F24608-4DA0-45B6-9CAD-40FA873770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4363" y="1692000"/>
            <a:ext cx="2024568" cy="202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94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5429438" y="1274961"/>
            <a:ext cx="255536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blind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盲的，瞎的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  <p:sp>
        <p:nvSpPr>
          <p:cNvPr id="5" name="圆角矩形 10">
            <a:extLst>
              <a:ext uri="{FF2B5EF4-FFF2-40B4-BE49-F238E27FC236}">
                <a16:creationId xmlns:a16="http://schemas.microsoft.com/office/drawing/2014/main" id="{57449669-6AD7-446D-8824-52300750BE9B}"/>
              </a:ext>
            </a:extLst>
          </p:cNvPr>
          <p:cNvSpPr/>
          <p:nvPr/>
        </p:nvSpPr>
        <p:spPr>
          <a:xfrm>
            <a:off x="5429440" y="2962922"/>
            <a:ext cx="2555358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deaf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聋的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395E71E-4EA7-40CC-9AF5-06026507F35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261256" y="46236"/>
            <a:ext cx="2085488" cy="245745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0491956-257D-4F5B-9CDA-1BED2B16D7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3" b="7307"/>
          <a:stretch/>
        </p:blipFill>
        <p:spPr bwMode="auto">
          <a:xfrm>
            <a:off x="1396800" y="2644577"/>
            <a:ext cx="1670400" cy="128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35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274409" y="1856845"/>
            <a:ext cx="274976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draw – drew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绘画</a:t>
            </a:r>
            <a:endParaRPr lang="en-US" altLang="zh-CN" sz="24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C476ECF-DBAD-4A5C-9603-A105F50D5F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274" r="43463" b="6535"/>
          <a:stretch/>
        </p:blipFill>
        <p:spPr>
          <a:xfrm>
            <a:off x="714675" y="1423246"/>
            <a:ext cx="2381325" cy="188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26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1008</Words>
  <Application>Microsoft Office PowerPoint</Application>
  <PresentationFormat>自定义</PresentationFormat>
  <Paragraphs>189</Paragraphs>
  <Slides>40</Slides>
  <Notes>19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方正卡通简体</vt:lpstr>
      <vt:lpstr>黑体</vt:lpstr>
      <vt:lpstr>Arial</vt:lpstr>
      <vt:lpstr>Arial Black</vt:lpstr>
      <vt:lpstr>Calibri</vt:lpstr>
      <vt:lpstr>Comic Sans MS</vt:lpstr>
      <vt:lpstr>Office 主题</vt:lpstr>
      <vt:lpstr>外研版·英语·六年级下册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时代天华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张</dc:creator>
  <cp:lastModifiedBy>Lecano&amp;Qingmei</cp:lastModifiedBy>
  <cp:revision>286</cp:revision>
  <dcterms:created xsi:type="dcterms:W3CDTF">2019-08-01T01:27:00Z</dcterms:created>
  <dcterms:modified xsi:type="dcterms:W3CDTF">2020-12-16T22:03:46Z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2052-11.1.0.8813</vt:lpwstr>
  </property>
</Properties>
</file>