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4"/>
  </p:notesMasterIdLst>
  <p:sldIdLst>
    <p:sldId id="337" r:id="rId2"/>
    <p:sldId id="401" r:id="rId3"/>
    <p:sldId id="403" r:id="rId4"/>
    <p:sldId id="402" r:id="rId5"/>
    <p:sldId id="404" r:id="rId6"/>
    <p:sldId id="368" r:id="rId7"/>
    <p:sldId id="382" r:id="rId8"/>
    <p:sldId id="405" r:id="rId9"/>
    <p:sldId id="271" r:id="rId10"/>
    <p:sldId id="369" r:id="rId11"/>
    <p:sldId id="395" r:id="rId12"/>
    <p:sldId id="394" r:id="rId13"/>
    <p:sldId id="406" r:id="rId14"/>
    <p:sldId id="407" r:id="rId15"/>
    <p:sldId id="408" r:id="rId16"/>
    <p:sldId id="409" r:id="rId17"/>
    <p:sldId id="410" r:id="rId18"/>
    <p:sldId id="411" r:id="rId19"/>
    <p:sldId id="412" r:id="rId20"/>
    <p:sldId id="373" r:id="rId21"/>
    <p:sldId id="323" r:id="rId22"/>
    <p:sldId id="388" r:id="rId23"/>
    <p:sldId id="390" r:id="rId24"/>
    <p:sldId id="391" r:id="rId25"/>
    <p:sldId id="392" r:id="rId26"/>
    <p:sldId id="393" r:id="rId27"/>
    <p:sldId id="413" r:id="rId28"/>
    <p:sldId id="399" r:id="rId29"/>
    <p:sldId id="400" r:id="rId30"/>
    <p:sldId id="340" r:id="rId31"/>
    <p:sldId id="414" r:id="rId32"/>
    <p:sldId id="415" r:id="rId33"/>
    <p:sldId id="268" r:id="rId34"/>
    <p:sldId id="417" r:id="rId35"/>
    <p:sldId id="418" r:id="rId36"/>
    <p:sldId id="416" r:id="rId37"/>
    <p:sldId id="419" r:id="rId38"/>
    <p:sldId id="367" r:id="rId39"/>
    <p:sldId id="366" r:id="rId40"/>
    <p:sldId id="362" r:id="rId41"/>
    <p:sldId id="421" r:id="rId42"/>
    <p:sldId id="420" r:id="rId43"/>
  </p:sldIdLst>
  <p:sldSz cx="9144000" cy="514826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50" userDrawn="1">
          <p15:clr>
            <a:srgbClr val="A4A3A4"/>
          </p15:clr>
        </p15:guide>
        <p15:guide id="2" pos="1202" userDrawn="1">
          <p15:clr>
            <a:srgbClr val="A4A3A4"/>
          </p15:clr>
        </p15:guide>
        <p15:guide id="3" pos="4468" userDrawn="1">
          <p15:clr>
            <a:srgbClr val="A4A3A4"/>
          </p15:clr>
        </p15:guide>
        <p15:guide id="4" orient="horz" pos="24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C1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6" d="100"/>
          <a:sy n="96" d="100"/>
        </p:scale>
        <p:origin x="72" y="264"/>
      </p:cViewPr>
      <p:guideLst>
        <p:guide orient="horz" pos="850"/>
        <p:guide pos="1202"/>
        <p:guide pos="4468"/>
        <p:guide orient="horz" pos="24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127859-D4C0-B94C-9B1E-5D7232BAB72B}" type="datetimeFigureOut">
              <a:rPr kumimoji="1" lang="zh-CN" altLang="en-US" smtClean="0"/>
              <a:t>2020/12/17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134848-7539-2046-A7A3-6675E7920E5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21665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62836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62449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06804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30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33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38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39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40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41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3115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95484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89059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6409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71780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508319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01072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底图0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41181"/>
            <a:ext cx="9144000" cy="80708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7A6CB9B-5078-4B37-8310-409A66CF6C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slide" Target="slide3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25945;&#36741;\PPT&#35838;&#20214;\&#25910;&#31295;\PPT&#19978;&#20876;&#31295;&#20214;\&#19979;&#29256;\&#33521;&#35821;&#25945;&#23398;PPT&#35838;&#20214;&#22235;&#19978;-&#19979;&#29256;\&#22235;&#19978;Unit1\Unit%201-4%20let's%20act.MP3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25945;&#36741;\PPT&#35838;&#20214;\&#25910;&#31295;\PPT&#19978;&#20876;&#31295;&#20214;\&#19979;&#29256;\&#33521;&#35821;&#25945;&#23398;PPT&#35838;&#20214;&#22235;&#19978;-&#19979;&#29256;\&#22235;&#19978;Unit1\Unit%201-4%20let's%20act.MP3" TargetMode="Externa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25945;&#36741;\PPT&#35838;&#20214;\&#25910;&#31295;\PPT&#19978;&#20876;&#31295;&#20214;\&#19979;&#29256;\&#33521;&#35821;&#25945;&#23398;PPT&#35838;&#20214;&#22235;&#19978;-&#19979;&#29256;\&#22235;&#19978;Unit1\Unit%201-4%20let's%20act.MP3" TargetMode="Externa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25945;&#36741;\PPT&#35838;&#20214;\&#25910;&#31295;\PPT&#19978;&#20876;&#31295;&#20214;\&#19979;&#29256;\&#33521;&#35821;&#25945;&#23398;PPT&#35838;&#20214;&#22235;&#19978;-&#19979;&#29256;\&#22235;&#19978;Unit1\Unit%201-4%20let's%20act.MP3" TargetMode="Externa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25945;&#36741;\PPT&#35838;&#20214;\&#25910;&#31295;\PPT&#19978;&#20876;&#31295;&#20214;\&#19979;&#29256;\&#33521;&#35821;&#25945;&#23398;PPT&#35838;&#20214;&#22235;&#19978;-&#19979;&#29256;\&#22235;&#19978;Unit1\Unit%201-4%20let's%20act.MP3" TargetMode="Externa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25945;&#36741;\PPT&#35838;&#20214;\&#25910;&#31295;\PPT&#19978;&#20876;&#31295;&#20214;\&#19979;&#29256;\&#33521;&#35821;&#25945;&#23398;PPT&#35838;&#20214;&#22235;&#19978;-&#19979;&#29256;\&#22235;&#19978;Unit1\Unit%201-4%20let's%20act.MP3" TargetMode="External"/><Relationship Id="rId5" Type="http://schemas.openxmlformats.org/officeDocument/2006/relationships/image" Target="../media/image29.png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25945;&#36741;\PPT&#35838;&#20214;\&#25910;&#31295;\PPT&#19978;&#20876;&#31295;&#20214;\&#19979;&#29256;\&#33521;&#35821;&#25945;&#23398;PPT&#35838;&#20214;&#22235;&#19978;-&#19979;&#29256;\&#22235;&#19978;Unit1\Unit%201-4%20let's%20act.MP3" TargetMode="Externa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25945;&#36741;\PPT&#35838;&#20214;\&#25910;&#31295;\PPT&#19978;&#20876;&#31295;&#20214;\&#19979;&#29256;\&#33521;&#35821;&#25945;&#23398;PPT&#35838;&#20214;&#22235;&#19978;-&#19979;&#29256;\&#22235;&#19978;Unit1\Unit%201-4%20let's%20act.MP3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首页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>
            <p:ph type="title" idx="4294967295"/>
          </p:nvPr>
        </p:nvSpPr>
        <p:spPr>
          <a:xfrm>
            <a:off x="-213072" y="319088"/>
            <a:ext cx="3567113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外研版</a:t>
            </a:r>
            <a:r>
              <a:rPr kumimoji="1"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英语</a:t>
            </a:r>
            <a:r>
              <a:rPr kumimoji="1"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六年级下册</a:t>
            </a:r>
          </a:p>
        </p:txBody>
      </p:sp>
      <p:sp>
        <p:nvSpPr>
          <p:cNvPr id="9" name="标题 1"/>
          <p:cNvSpPr txBox="1"/>
          <p:nvPr/>
        </p:nvSpPr>
        <p:spPr>
          <a:xfrm>
            <a:off x="5823927" y="3272577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第一课时</a:t>
            </a:r>
            <a:endParaRPr kumimoji="1" lang="zh-CN" altLang="en-US" sz="1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7340450" y="3272577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第二课时</a:t>
            </a:r>
            <a:endParaRPr kumimoji="1" lang="zh-CN" altLang="en-US" sz="1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01739" y="1118261"/>
            <a:ext cx="6347481" cy="2042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Module 6</a:t>
            </a:r>
          </a:p>
          <a:p>
            <a:pPr algn="ctr">
              <a:lnSpc>
                <a:spcPct val="120000"/>
              </a:lnSpc>
            </a:pP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Unit 1  It was </a:t>
            </a:r>
            <a:r>
              <a:rPr lang="en-US" altLang="zh-CN" sz="3600" b="1" dirty="0" err="1">
                <a:latin typeface="Calibri" panose="020F0502020204030204" pitchFamily="34" charset="0"/>
                <a:cs typeface="Calibri" panose="020F0502020204030204" pitchFamily="34" charset="0"/>
              </a:rPr>
              <a:t>Daming’s</a:t>
            </a: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 birthday yesterday.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170ED4B-3604-4B40-B1DC-AB12A2870D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83429" y="1170933"/>
            <a:ext cx="4267845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finish </a:t>
            </a:r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完成，结束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5" name="圆角矩形 10">
            <a:extLst>
              <a:ext uri="{FF2B5EF4-FFF2-40B4-BE49-F238E27FC236}">
                <a16:creationId xmlns:a16="http://schemas.microsoft.com/office/drawing/2014/main" id="{57449669-6AD7-446D-8824-52300750BE9B}"/>
              </a:ext>
            </a:extLst>
          </p:cNvPr>
          <p:cNvSpPr/>
          <p:nvPr/>
        </p:nvSpPr>
        <p:spPr>
          <a:xfrm>
            <a:off x="3483429" y="1968658"/>
            <a:ext cx="4536996" cy="646986"/>
          </a:xfrm>
          <a:prstGeom prst="round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短语：</a:t>
            </a:r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finish doing </a:t>
            </a:r>
            <a:r>
              <a:rPr lang="en-US" altLang="zh-CN" sz="3200" dirty="0" err="1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sth</a:t>
            </a:r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.</a:t>
            </a:r>
            <a:endParaRPr lang="zh-CN" altLang="en-US" sz="3200" dirty="0">
              <a:solidFill>
                <a:prstClr val="white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pic>
        <p:nvPicPr>
          <p:cNvPr id="3" name="图片 2" descr="卡通人物&#10;&#10;描述已自动生成">
            <a:extLst>
              <a:ext uri="{FF2B5EF4-FFF2-40B4-BE49-F238E27FC236}">
                <a16:creationId xmlns:a16="http://schemas.microsoft.com/office/drawing/2014/main" id="{86BC99D1-932A-4976-8070-8CD861E6AF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629" y="1850193"/>
            <a:ext cx="2618542" cy="1980597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3483429" y="2840491"/>
            <a:ext cx="4909457" cy="119181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I will finish my work in two hours.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231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733154" y="767673"/>
            <a:ext cx="3941273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paper </a:t>
            </a:r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纸；纸质的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5" name="圆角矩形 10">
            <a:extLst>
              <a:ext uri="{FF2B5EF4-FFF2-40B4-BE49-F238E27FC236}">
                <a16:creationId xmlns:a16="http://schemas.microsoft.com/office/drawing/2014/main" id="{57449669-6AD7-446D-8824-52300750BE9B}"/>
              </a:ext>
            </a:extLst>
          </p:cNvPr>
          <p:cNvSpPr/>
          <p:nvPr/>
        </p:nvSpPr>
        <p:spPr>
          <a:xfrm>
            <a:off x="3733154" y="1625236"/>
            <a:ext cx="5018959" cy="173664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noProof="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拓展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rPr>
              <a:t>：</a:t>
            </a:r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paper </a:t>
            </a:r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作名词当“纸”讲时是不可数的，没有复数形式。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AC1873B-F031-4E81-B7E2-09696FAD26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700" y="1210909"/>
            <a:ext cx="2850700" cy="2826557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3733154" y="3561573"/>
            <a:ext cx="3473638" cy="646986"/>
          </a:xfrm>
          <a:prstGeom prst="round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pPr lvl="0"/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It is a paper cup.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716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559446" y="457497"/>
            <a:ext cx="2800339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 </a:t>
            </a:r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decide</a:t>
            </a:r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决定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5" name="圆角矩形 10">
            <a:extLst>
              <a:ext uri="{FF2B5EF4-FFF2-40B4-BE49-F238E27FC236}">
                <a16:creationId xmlns:a16="http://schemas.microsoft.com/office/drawing/2014/main" id="{57449669-6AD7-446D-8824-52300750BE9B}"/>
              </a:ext>
            </a:extLst>
          </p:cNvPr>
          <p:cNvSpPr/>
          <p:nvPr/>
        </p:nvSpPr>
        <p:spPr>
          <a:xfrm>
            <a:off x="3558118" y="1322186"/>
            <a:ext cx="4394028" cy="1940957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6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短语：</a:t>
            </a:r>
            <a:endParaRPr lang="en-US" altLang="zh-CN" sz="3600" dirty="0">
              <a:solidFill>
                <a:prstClr val="white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  <a:p>
            <a:pPr lvl="0"/>
            <a:r>
              <a:rPr lang="en-US" altLang="zh-CN" sz="36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decide to do </a:t>
            </a:r>
            <a:r>
              <a:rPr lang="en-US" altLang="zh-CN" sz="3600" dirty="0" err="1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sth</a:t>
            </a:r>
            <a:r>
              <a:rPr lang="en-US" altLang="zh-CN" sz="36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. </a:t>
            </a:r>
          </a:p>
          <a:p>
            <a:pPr lvl="0"/>
            <a:r>
              <a:rPr lang="zh-CN" altLang="en-US" sz="36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决定干某事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70C66B0-3E92-434B-A6A4-50D45D89F6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528" y="947057"/>
            <a:ext cx="2483500" cy="362381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3558118" y="3468493"/>
            <a:ext cx="5082749" cy="119181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We decide to clean the library this afternoon.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578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8857" y="849083"/>
            <a:ext cx="889537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Comic Sans MS" pitchFamily="66" charset="0"/>
              </a:rPr>
              <a:t>1. Whose birthday was it yesterday?</a:t>
            </a:r>
          </a:p>
          <a:p>
            <a:r>
              <a:rPr lang="en-US" altLang="zh-CN" sz="2000" dirty="0">
                <a:latin typeface="Comic Sans MS" pitchFamily="66" charset="0"/>
              </a:rPr>
              <a:t>   ____________________________________________</a:t>
            </a:r>
          </a:p>
          <a:p>
            <a:r>
              <a:rPr lang="en-US" altLang="zh-CN" sz="2000" dirty="0">
                <a:latin typeface="Comic Sans MS" pitchFamily="66" charset="0"/>
              </a:rPr>
              <a:t>2. What did Simon’s mum buy for </a:t>
            </a:r>
            <a:r>
              <a:rPr lang="en-US" altLang="zh-CN" sz="2000" dirty="0" err="1">
                <a:latin typeface="Comic Sans MS" pitchFamily="66" charset="0"/>
              </a:rPr>
              <a:t>Daming</a:t>
            </a:r>
            <a:r>
              <a:rPr lang="en-US" altLang="zh-CN" sz="2000" dirty="0">
                <a:latin typeface="Comic Sans MS" pitchFamily="66" charset="0"/>
              </a:rPr>
              <a:t> and what was it about?</a:t>
            </a:r>
          </a:p>
          <a:p>
            <a:r>
              <a:rPr lang="en-US" altLang="zh-CN" sz="2000" dirty="0">
                <a:latin typeface="Comic Sans MS" pitchFamily="66" charset="0"/>
              </a:rPr>
              <a:t>   ____________________________________________</a:t>
            </a:r>
          </a:p>
          <a:p>
            <a:r>
              <a:rPr lang="en-US" altLang="zh-CN" sz="2000" dirty="0">
                <a:latin typeface="Comic Sans MS" pitchFamily="66" charset="0"/>
              </a:rPr>
              <a:t>3. Did </a:t>
            </a:r>
            <a:r>
              <a:rPr lang="en-US" altLang="zh-CN" sz="2000" dirty="0" err="1">
                <a:latin typeface="Comic Sans MS" pitchFamily="66" charset="0"/>
              </a:rPr>
              <a:t>Daming</a:t>
            </a:r>
            <a:r>
              <a:rPr lang="en-US" altLang="zh-CN" sz="2000" dirty="0">
                <a:latin typeface="Comic Sans MS" pitchFamily="66" charset="0"/>
              </a:rPr>
              <a:t> love the present?</a:t>
            </a:r>
          </a:p>
          <a:p>
            <a:r>
              <a:rPr lang="en-US" altLang="zh-CN" sz="2000" dirty="0">
                <a:latin typeface="Comic Sans MS" pitchFamily="66" charset="0"/>
              </a:rPr>
              <a:t>   ____________________________________________</a:t>
            </a:r>
          </a:p>
          <a:p>
            <a:r>
              <a:rPr lang="en-US" altLang="zh-CN" sz="2000" dirty="0">
                <a:latin typeface="Comic Sans MS" pitchFamily="66" charset="0"/>
              </a:rPr>
              <a:t>4. Who else was interested in the book?</a:t>
            </a:r>
          </a:p>
          <a:p>
            <a:r>
              <a:rPr lang="en-US" altLang="zh-CN" sz="2000" dirty="0">
                <a:latin typeface="Comic Sans MS" pitchFamily="66" charset="0"/>
              </a:rPr>
              <a:t>   ____________________________________________</a:t>
            </a:r>
          </a:p>
          <a:p>
            <a:r>
              <a:rPr lang="en-US" altLang="zh-CN" sz="2000" dirty="0">
                <a:latin typeface="Comic Sans MS" pitchFamily="66" charset="0"/>
              </a:rPr>
              <a:t>5. What did they decide to do after they finished the book?</a:t>
            </a:r>
          </a:p>
          <a:p>
            <a:r>
              <a:rPr lang="en-US" altLang="zh-CN" sz="2000" dirty="0">
                <a:latin typeface="Comic Sans MS" pitchFamily="66" charset="0"/>
              </a:rPr>
              <a:t>   ____________________________________________</a:t>
            </a:r>
          </a:p>
          <a:p>
            <a:r>
              <a:rPr lang="en-US" altLang="zh-CN" sz="2000" dirty="0">
                <a:latin typeface="Comic Sans MS" pitchFamily="66" charset="0"/>
              </a:rPr>
              <a:t>6. Who did they give the paper spaceship?</a:t>
            </a:r>
          </a:p>
          <a:p>
            <a:r>
              <a:rPr lang="en-US" altLang="zh-CN" sz="2000" dirty="0">
                <a:latin typeface="Comic Sans MS" pitchFamily="66" charset="0"/>
              </a:rPr>
              <a:t>   _____________________________________________</a:t>
            </a:r>
          </a:p>
          <a:p>
            <a:endParaRPr lang="en-US" altLang="zh-CN" sz="20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0986" y="355508"/>
            <a:ext cx="4606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latin typeface="方正卡通简体" pitchFamily="65" charset="-122"/>
                <a:ea typeface="方正卡通简体" pitchFamily="65" charset="-122"/>
              </a:rPr>
              <a:t>带着问题去听和阅读文章吧！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84006" y="118980"/>
            <a:ext cx="3445621" cy="563420"/>
            <a:chOff x="5996353" y="380978"/>
            <a:chExt cx="2071702" cy="571500"/>
          </a:xfrm>
        </p:grpSpPr>
        <p:sp>
          <p:nvSpPr>
            <p:cNvPr id="8" name="云形 7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itchFamily="66" charset="0"/>
                <a:ea typeface="宋体"/>
              </a:endParaRPr>
            </a:p>
          </p:txBody>
        </p:sp>
        <p:sp>
          <p:nvSpPr>
            <p:cNvPr id="9" name="TextBox 36"/>
            <p:cNvSpPr txBox="1">
              <a:spLocks noChangeArrowheads="1"/>
            </p:cNvSpPr>
            <p:nvPr/>
          </p:nvSpPr>
          <p:spPr bwMode="auto">
            <a:xfrm>
              <a:off x="6271642" y="455681"/>
              <a:ext cx="1618440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b="1" kern="0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Read the questions.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34528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980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圆角矩形 2">
            <a:hlinkClick r:id="rId4" action="ppaction://hlinksldjump"/>
          </p:cNvPr>
          <p:cNvSpPr/>
          <p:nvPr/>
        </p:nvSpPr>
        <p:spPr bwMode="auto">
          <a:xfrm>
            <a:off x="548724" y="165277"/>
            <a:ext cx="2259790" cy="466094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Listen and read.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4" name="Unit 1-4 let's ac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958843" y="229771"/>
            <a:ext cx="304800" cy="304800"/>
          </a:xfrm>
          <a:prstGeom prst="rect">
            <a:avLst/>
          </a:prstGeom>
        </p:spPr>
      </p:pic>
      <p:pic>
        <p:nvPicPr>
          <p:cNvPr id="5122" name="Picture 2" descr="C:\Users\Administrator\Desktop\8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438" y="820094"/>
            <a:ext cx="7392762" cy="372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08514" y="977957"/>
            <a:ext cx="55211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Comic Sans MS" pitchFamily="66" charset="0"/>
              </a:rPr>
              <a:t>It was </a:t>
            </a:r>
            <a:r>
              <a:rPr lang="en-US" altLang="zh-CN" sz="2400" b="1" dirty="0" err="1">
                <a:latin typeface="Comic Sans MS" pitchFamily="66" charset="0"/>
              </a:rPr>
              <a:t>Daming’s</a:t>
            </a:r>
            <a:r>
              <a:rPr lang="en-US" altLang="zh-CN" sz="2400" b="1" dirty="0">
                <a:latin typeface="Comic Sans MS" pitchFamily="66" charset="0"/>
              </a:rPr>
              <a:t> birthday yesterday. He got many presents from his family and friends. Simon’s mum bought him a present too.</a:t>
            </a:r>
            <a:endParaRPr lang="zh-CN" altLang="en-US" sz="2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9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3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or\Desktop\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14" y="808385"/>
            <a:ext cx="7654728" cy="3478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980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圆角矩形 2">
            <a:hlinkClick r:id="rId5" action="ppaction://hlinksldjump"/>
          </p:cNvPr>
          <p:cNvSpPr/>
          <p:nvPr/>
        </p:nvSpPr>
        <p:spPr bwMode="auto">
          <a:xfrm>
            <a:off x="548724" y="165277"/>
            <a:ext cx="2259790" cy="466094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Listen and read.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4" name="Unit 1-4 let's ac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2958843" y="229771"/>
            <a:ext cx="304800" cy="304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4818" y="901757"/>
            <a:ext cx="612775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Comic Sans MS" pitchFamily="66" charset="0"/>
              </a:rPr>
              <a:t>It was a book about space travel. </a:t>
            </a:r>
            <a:r>
              <a:rPr lang="en-US" altLang="zh-CN" sz="2400" b="1" dirty="0" err="1">
                <a:latin typeface="Comic Sans MS" pitchFamily="66" charset="0"/>
              </a:rPr>
              <a:t>Daming</a:t>
            </a:r>
            <a:r>
              <a:rPr lang="en-US" altLang="zh-CN" sz="2400" b="1" dirty="0">
                <a:latin typeface="Comic Sans MS" pitchFamily="66" charset="0"/>
              </a:rPr>
              <a:t> is very interested in space travel. He loves the present very much.</a:t>
            </a:r>
          </a:p>
          <a:p>
            <a:endParaRPr lang="en-US" altLang="zh-CN" sz="2400" b="1" dirty="0">
              <a:latin typeface="Comic Sans MS" pitchFamily="66" charset="0"/>
            </a:endParaRPr>
          </a:p>
          <a:p>
            <a:r>
              <a:rPr lang="en-US" altLang="zh-CN" sz="2400" b="1" dirty="0" err="1">
                <a:latin typeface="Comic Sans MS" pitchFamily="66" charset="0"/>
              </a:rPr>
              <a:t>Daming</a:t>
            </a:r>
            <a:r>
              <a:rPr lang="en-US" altLang="zh-CN" sz="2400" b="1" dirty="0">
                <a:latin typeface="Comic Sans MS" pitchFamily="66" charset="0"/>
              </a:rPr>
              <a:t> showed Simon his birthday present. Simon was interested in the book too. </a:t>
            </a:r>
            <a:r>
              <a:rPr lang="en-US" altLang="zh-CN" sz="2400" b="1" dirty="0" err="1">
                <a:latin typeface="Comic Sans MS" pitchFamily="66" charset="0"/>
              </a:rPr>
              <a:t>Daming</a:t>
            </a:r>
            <a:r>
              <a:rPr lang="en-US" altLang="zh-CN" sz="2400" b="1" dirty="0">
                <a:latin typeface="Comic Sans MS" pitchFamily="66" charset="0"/>
              </a:rPr>
              <a:t> asked him to read the book with him.</a:t>
            </a:r>
            <a:endParaRPr lang="zh-CN" altLang="en-US" sz="2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12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3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esktop\8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334" y="1076751"/>
            <a:ext cx="8997702" cy="351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980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圆角矩形 2">
            <a:hlinkClick r:id="rId5" action="ppaction://hlinksldjump"/>
          </p:cNvPr>
          <p:cNvSpPr/>
          <p:nvPr/>
        </p:nvSpPr>
        <p:spPr bwMode="auto">
          <a:xfrm>
            <a:off x="548724" y="165277"/>
            <a:ext cx="2259790" cy="466094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Listen and read.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4" name="Unit 1-4 let's ac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2958843" y="229771"/>
            <a:ext cx="304800" cy="304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27216" y="1240037"/>
            <a:ext cx="453578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Comic Sans MS" pitchFamily="66" charset="0"/>
              </a:rPr>
              <a:t>In the book, they saw many pictures of spaceships from China, Russia and the US. They learnt a lot about space travel.</a:t>
            </a:r>
            <a:endParaRPr lang="zh-CN" altLang="en-US" sz="2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52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3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esktop\9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086" y="1135618"/>
            <a:ext cx="7913914" cy="323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980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圆角矩形 2">
            <a:hlinkClick r:id="rId5" action="ppaction://hlinksldjump"/>
          </p:cNvPr>
          <p:cNvSpPr/>
          <p:nvPr/>
        </p:nvSpPr>
        <p:spPr bwMode="auto">
          <a:xfrm>
            <a:off x="548724" y="165277"/>
            <a:ext cx="2259790" cy="466094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Listen and read.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4" name="Unit 1-4 let's ac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2958843" y="229771"/>
            <a:ext cx="304800" cy="304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0629" y="1413274"/>
            <a:ext cx="523602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latin typeface="Comic Sans MS" pitchFamily="66" charset="0"/>
              </a:rPr>
              <a:t>Daming</a:t>
            </a:r>
            <a:r>
              <a:rPr lang="en-US" altLang="zh-CN" sz="2400" b="1" dirty="0">
                <a:latin typeface="Comic Sans MS" pitchFamily="66" charset="0"/>
              </a:rPr>
              <a:t> and Simon finished the book. Then they decided to make a paper spaceship together. They gave the spaceship to Simon’s mum. </a:t>
            </a:r>
            <a:r>
              <a:rPr lang="en-US" altLang="zh-CN" sz="2400" b="1" dirty="0" err="1">
                <a:latin typeface="Comic Sans MS" pitchFamily="66" charset="0"/>
              </a:rPr>
              <a:t>Daming</a:t>
            </a:r>
            <a:r>
              <a:rPr lang="en-US" altLang="zh-CN" sz="2400" b="1" dirty="0">
                <a:latin typeface="Comic Sans MS" pitchFamily="66" charset="0"/>
              </a:rPr>
              <a:t> thanked her for the birthday present. She was very happy.</a:t>
            </a:r>
            <a:endParaRPr lang="zh-CN" altLang="en-US" sz="2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409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3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8857" y="849083"/>
            <a:ext cx="889537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Comic Sans MS" pitchFamily="66" charset="0"/>
              </a:rPr>
              <a:t>1. Whose birthday was it yesterday?</a:t>
            </a:r>
          </a:p>
          <a:p>
            <a:r>
              <a:rPr lang="en-US" altLang="zh-CN" sz="2000" dirty="0">
                <a:latin typeface="Comic Sans MS" pitchFamily="66" charset="0"/>
              </a:rPr>
              <a:t>   ____________________________________________</a:t>
            </a:r>
          </a:p>
          <a:p>
            <a:r>
              <a:rPr lang="en-US" altLang="zh-CN" sz="2000" dirty="0">
                <a:latin typeface="Comic Sans MS" pitchFamily="66" charset="0"/>
              </a:rPr>
              <a:t>2. What did Simon’s mum buy for </a:t>
            </a:r>
            <a:r>
              <a:rPr lang="en-US" altLang="zh-CN" sz="2000" dirty="0" err="1">
                <a:latin typeface="Comic Sans MS" pitchFamily="66" charset="0"/>
              </a:rPr>
              <a:t>Daming</a:t>
            </a:r>
            <a:r>
              <a:rPr lang="en-US" altLang="zh-CN" sz="2000" dirty="0">
                <a:latin typeface="Comic Sans MS" pitchFamily="66" charset="0"/>
              </a:rPr>
              <a:t> and what was it about?</a:t>
            </a:r>
          </a:p>
          <a:p>
            <a:r>
              <a:rPr lang="en-US" altLang="zh-CN" sz="2000" dirty="0">
                <a:latin typeface="Comic Sans MS" pitchFamily="66" charset="0"/>
              </a:rPr>
              <a:t>   ____________________________________________</a:t>
            </a:r>
          </a:p>
          <a:p>
            <a:r>
              <a:rPr lang="en-US" altLang="zh-CN" sz="2000" dirty="0">
                <a:latin typeface="Comic Sans MS" pitchFamily="66" charset="0"/>
              </a:rPr>
              <a:t>3. Did </a:t>
            </a:r>
            <a:r>
              <a:rPr lang="en-US" altLang="zh-CN" sz="2000" dirty="0" err="1">
                <a:latin typeface="Comic Sans MS" pitchFamily="66" charset="0"/>
              </a:rPr>
              <a:t>Daming</a:t>
            </a:r>
            <a:r>
              <a:rPr lang="en-US" altLang="zh-CN" sz="2000" dirty="0">
                <a:latin typeface="Comic Sans MS" pitchFamily="66" charset="0"/>
              </a:rPr>
              <a:t> love the present?</a:t>
            </a:r>
          </a:p>
          <a:p>
            <a:r>
              <a:rPr lang="en-US" altLang="zh-CN" sz="2000" dirty="0">
                <a:latin typeface="Comic Sans MS" pitchFamily="66" charset="0"/>
              </a:rPr>
              <a:t>   ____________________________________________</a:t>
            </a:r>
          </a:p>
          <a:p>
            <a:r>
              <a:rPr lang="en-US" altLang="zh-CN" sz="2000" dirty="0">
                <a:latin typeface="Comic Sans MS" pitchFamily="66" charset="0"/>
              </a:rPr>
              <a:t>4. Who else was interested in the book?</a:t>
            </a:r>
          </a:p>
          <a:p>
            <a:r>
              <a:rPr lang="en-US" altLang="zh-CN" sz="2000" dirty="0">
                <a:latin typeface="Comic Sans MS" pitchFamily="66" charset="0"/>
              </a:rPr>
              <a:t>   ____________________________________________</a:t>
            </a:r>
          </a:p>
          <a:p>
            <a:r>
              <a:rPr lang="en-US" altLang="zh-CN" sz="2000" dirty="0">
                <a:latin typeface="Comic Sans MS" pitchFamily="66" charset="0"/>
              </a:rPr>
              <a:t>5. What did they decide to do after they finished the book?</a:t>
            </a:r>
          </a:p>
          <a:p>
            <a:r>
              <a:rPr lang="en-US" altLang="zh-CN" sz="2000" dirty="0">
                <a:latin typeface="Comic Sans MS" pitchFamily="66" charset="0"/>
              </a:rPr>
              <a:t>   ____________________________________________</a:t>
            </a:r>
          </a:p>
          <a:p>
            <a:r>
              <a:rPr lang="en-US" altLang="zh-CN" sz="2000" dirty="0">
                <a:latin typeface="Comic Sans MS" pitchFamily="66" charset="0"/>
              </a:rPr>
              <a:t>6. Who did they give the paper spaceship?</a:t>
            </a:r>
          </a:p>
          <a:p>
            <a:r>
              <a:rPr lang="en-US" altLang="zh-CN" sz="2000" dirty="0">
                <a:latin typeface="Comic Sans MS" pitchFamily="66" charset="0"/>
              </a:rPr>
              <a:t>   _____________________________________________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3985" y="1055916"/>
            <a:ext cx="4486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It was </a:t>
            </a:r>
            <a:r>
              <a:rPr lang="en-US" altLang="zh-CN" sz="2400" b="1" dirty="0" err="1">
                <a:solidFill>
                  <a:srgbClr val="FF0000"/>
                </a:solidFill>
                <a:latin typeface="Comic Sans MS" pitchFamily="66" charset="0"/>
              </a:rPr>
              <a:t>Daming’s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 birthday.</a:t>
            </a:r>
            <a:endParaRPr lang="zh-CN" alt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3985" y="1702640"/>
            <a:ext cx="4486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It was a book about space.</a:t>
            </a:r>
            <a:endParaRPr lang="zh-CN" alt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8724" y="2316705"/>
            <a:ext cx="4486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Yes, he did.</a:t>
            </a:r>
            <a:endParaRPr lang="zh-CN" alt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5335" y="2937194"/>
            <a:ext cx="14049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Simon.</a:t>
            </a:r>
            <a:endParaRPr lang="zh-CN" alt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9643" y="3557517"/>
            <a:ext cx="6769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They decide to make a paper spaceship .</a:t>
            </a:r>
            <a:endParaRPr lang="zh-CN" alt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6231" y="4188424"/>
            <a:ext cx="2585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Simon’s mum.</a:t>
            </a:r>
            <a:endParaRPr lang="zh-CN" alt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-1" y="69531"/>
            <a:ext cx="3445621" cy="563420"/>
            <a:chOff x="5996353" y="380978"/>
            <a:chExt cx="2071702" cy="571500"/>
          </a:xfrm>
        </p:grpSpPr>
        <p:sp>
          <p:nvSpPr>
            <p:cNvPr id="15" name="云形 14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itchFamily="66" charset="0"/>
                <a:ea typeface="宋体"/>
              </a:endParaRPr>
            </a:p>
          </p:txBody>
        </p:sp>
        <p:sp>
          <p:nvSpPr>
            <p:cNvPr id="16" name="TextBox 36"/>
            <p:cNvSpPr txBox="1">
              <a:spLocks noChangeArrowheads="1"/>
            </p:cNvSpPr>
            <p:nvPr/>
          </p:nvSpPr>
          <p:spPr bwMode="auto">
            <a:xfrm>
              <a:off x="6203213" y="455681"/>
              <a:ext cx="1755302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b="1" kern="0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Answer the questions.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324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9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620" y="2422573"/>
            <a:ext cx="5715000" cy="2334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-1" y="69531"/>
            <a:ext cx="3445621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itchFamily="66" charset="0"/>
                <a:ea typeface="宋体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494283" y="455681"/>
              <a:ext cx="1173157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b="1" kern="0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Read and find.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722809" y="636397"/>
            <a:ext cx="6740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latin typeface="方正卡通简体" pitchFamily="65" charset="-122"/>
                <a:ea typeface="方正卡通简体" pitchFamily="65" charset="-122"/>
              </a:rPr>
              <a:t>再次阅读课文，找出重点句式和短语！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86114" y="1351269"/>
            <a:ext cx="44111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Comic Sans MS" pitchFamily="66" charset="0"/>
              </a:rPr>
              <a:t>on the earth</a:t>
            </a:r>
          </a:p>
          <a:p>
            <a:r>
              <a:rPr lang="en-US" altLang="zh-CN" sz="2400" b="1" dirty="0">
                <a:latin typeface="Comic Sans MS" pitchFamily="66" charset="0"/>
              </a:rPr>
              <a:t>get…from…</a:t>
            </a:r>
          </a:p>
          <a:p>
            <a:r>
              <a:rPr lang="en-US" altLang="zh-CN" sz="2400" b="1" dirty="0">
                <a:latin typeface="Comic Sans MS" pitchFamily="66" charset="0"/>
              </a:rPr>
              <a:t>buy </a:t>
            </a:r>
            <a:r>
              <a:rPr lang="en-US" altLang="zh-CN" sz="2400" b="1" dirty="0" err="1">
                <a:latin typeface="Comic Sans MS" pitchFamily="66" charset="0"/>
              </a:rPr>
              <a:t>sb</a:t>
            </a:r>
            <a:r>
              <a:rPr lang="en-US" altLang="zh-CN" sz="2400" b="1" dirty="0">
                <a:latin typeface="Comic Sans MS" pitchFamily="66" charset="0"/>
              </a:rPr>
              <a:t> </a:t>
            </a:r>
            <a:r>
              <a:rPr lang="en-US" altLang="zh-CN" sz="2400" b="1" dirty="0" err="1">
                <a:latin typeface="Comic Sans MS" pitchFamily="66" charset="0"/>
              </a:rPr>
              <a:t>sth</a:t>
            </a:r>
            <a:r>
              <a:rPr lang="en-US" altLang="zh-CN" sz="2400" b="1" dirty="0">
                <a:latin typeface="Comic Sans MS" pitchFamily="66" charset="0"/>
              </a:rPr>
              <a:t>=buy </a:t>
            </a:r>
            <a:r>
              <a:rPr lang="en-US" altLang="zh-CN" sz="2400" b="1" dirty="0" err="1">
                <a:latin typeface="Comic Sans MS" pitchFamily="66" charset="0"/>
              </a:rPr>
              <a:t>sth</a:t>
            </a:r>
            <a:r>
              <a:rPr lang="en-US" altLang="zh-CN" sz="2400" b="1" dirty="0">
                <a:latin typeface="Comic Sans MS" pitchFamily="66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for</a:t>
            </a:r>
            <a:r>
              <a:rPr lang="en-US" altLang="zh-CN" sz="2400" b="1" dirty="0">
                <a:latin typeface="Comic Sans MS" pitchFamily="66" charset="0"/>
              </a:rPr>
              <a:t> </a:t>
            </a:r>
            <a:r>
              <a:rPr lang="en-US" altLang="zh-CN" sz="2400" b="1" dirty="0" err="1">
                <a:latin typeface="Comic Sans MS" pitchFamily="66" charset="0"/>
              </a:rPr>
              <a:t>sb</a:t>
            </a:r>
            <a:endParaRPr lang="en-US" altLang="zh-CN" sz="2400" b="1" dirty="0">
              <a:latin typeface="Comic Sans MS" pitchFamily="66" charset="0"/>
            </a:endParaRPr>
          </a:p>
          <a:p>
            <a:r>
              <a:rPr lang="en-US" altLang="zh-CN" sz="2400" b="1" dirty="0">
                <a:latin typeface="Comic Sans MS" pitchFamily="66" charset="0"/>
              </a:rPr>
              <a:t>be interested 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in</a:t>
            </a:r>
          </a:p>
          <a:p>
            <a:r>
              <a:rPr lang="en-US" altLang="zh-CN" sz="2400" b="1" dirty="0">
                <a:latin typeface="Comic Sans MS" pitchFamily="66" charset="0"/>
              </a:rPr>
              <a:t>show </a:t>
            </a:r>
            <a:r>
              <a:rPr lang="en-US" altLang="zh-CN" sz="2400" b="1" dirty="0" err="1">
                <a:latin typeface="Comic Sans MS" pitchFamily="66" charset="0"/>
              </a:rPr>
              <a:t>sb</a:t>
            </a:r>
            <a:r>
              <a:rPr lang="en-US" altLang="zh-CN" sz="2400" b="1" dirty="0">
                <a:latin typeface="Comic Sans MS" pitchFamily="66" charset="0"/>
              </a:rPr>
              <a:t> </a:t>
            </a:r>
            <a:r>
              <a:rPr lang="en-US" altLang="zh-CN" sz="2400" b="1" dirty="0" err="1">
                <a:latin typeface="Comic Sans MS" pitchFamily="66" charset="0"/>
              </a:rPr>
              <a:t>sth</a:t>
            </a:r>
            <a:endParaRPr lang="en-US" altLang="zh-CN" sz="2400" b="1" dirty="0">
              <a:latin typeface="Comic Sans MS" pitchFamily="66" charset="0"/>
            </a:endParaRPr>
          </a:p>
          <a:p>
            <a:r>
              <a:rPr lang="en-US" altLang="zh-CN" sz="2400" b="1" dirty="0">
                <a:latin typeface="Comic Sans MS" pitchFamily="66" charset="0"/>
              </a:rPr>
              <a:t>ask </a:t>
            </a:r>
            <a:r>
              <a:rPr lang="en-US" altLang="zh-CN" sz="2400" b="1" dirty="0" err="1">
                <a:latin typeface="Comic Sans MS" pitchFamily="66" charset="0"/>
              </a:rPr>
              <a:t>sb</a:t>
            </a:r>
            <a:r>
              <a:rPr lang="en-US" altLang="zh-CN" sz="2400" b="1" dirty="0">
                <a:latin typeface="Comic Sans MS" pitchFamily="66" charset="0"/>
              </a:rPr>
              <a:t> to do </a:t>
            </a:r>
            <a:r>
              <a:rPr lang="en-US" altLang="zh-CN" sz="2400" b="1" dirty="0" err="1">
                <a:latin typeface="Comic Sans MS" pitchFamily="66" charset="0"/>
              </a:rPr>
              <a:t>sth</a:t>
            </a:r>
            <a:endParaRPr lang="en-US" altLang="zh-CN" sz="2400" b="1" dirty="0">
              <a:latin typeface="Comic Sans MS" pitchFamily="66" charset="0"/>
            </a:endParaRPr>
          </a:p>
          <a:p>
            <a:r>
              <a:rPr lang="en-US" altLang="zh-CN" sz="2400" b="1" dirty="0">
                <a:latin typeface="Comic Sans MS" pitchFamily="66" charset="0"/>
              </a:rPr>
              <a:t>decide to do </a:t>
            </a:r>
            <a:r>
              <a:rPr lang="en-US" altLang="zh-CN" sz="2400" b="1" dirty="0" err="1">
                <a:latin typeface="Comic Sans MS" pitchFamily="66" charset="0"/>
              </a:rPr>
              <a:t>sth</a:t>
            </a:r>
            <a:endParaRPr lang="en-US" altLang="zh-CN" sz="2400" b="1" dirty="0">
              <a:latin typeface="Comic Sans MS" pitchFamily="66" charset="0"/>
            </a:endParaRPr>
          </a:p>
          <a:p>
            <a:r>
              <a:rPr lang="en-US" altLang="zh-CN" sz="2400" b="1" dirty="0">
                <a:latin typeface="Comic Sans MS" pitchFamily="66" charset="0"/>
              </a:rPr>
              <a:t>give </a:t>
            </a:r>
            <a:r>
              <a:rPr lang="en-US" altLang="zh-CN" sz="2400" b="1" dirty="0" err="1">
                <a:latin typeface="Comic Sans MS" pitchFamily="66" charset="0"/>
              </a:rPr>
              <a:t>sb</a:t>
            </a:r>
            <a:r>
              <a:rPr lang="en-US" altLang="zh-CN" sz="2400" b="1" dirty="0">
                <a:latin typeface="Comic Sans MS" pitchFamily="66" charset="0"/>
              </a:rPr>
              <a:t> </a:t>
            </a:r>
            <a:r>
              <a:rPr lang="en-US" altLang="zh-CN" sz="2400" b="1" dirty="0" err="1">
                <a:latin typeface="Comic Sans MS" pitchFamily="66" charset="0"/>
              </a:rPr>
              <a:t>sth</a:t>
            </a:r>
            <a:r>
              <a:rPr lang="en-US" altLang="zh-CN" sz="2400" b="1" dirty="0">
                <a:latin typeface="Comic Sans MS" pitchFamily="66" charset="0"/>
              </a:rPr>
              <a:t>=give </a:t>
            </a:r>
            <a:r>
              <a:rPr lang="en-US" altLang="zh-CN" sz="2400" b="1" dirty="0" err="1">
                <a:latin typeface="Comic Sans MS" pitchFamily="66" charset="0"/>
              </a:rPr>
              <a:t>sth</a:t>
            </a:r>
            <a:r>
              <a:rPr lang="en-US" altLang="zh-CN" sz="2400" b="1" dirty="0">
                <a:latin typeface="Comic Sans MS" pitchFamily="66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to</a:t>
            </a:r>
            <a:r>
              <a:rPr lang="en-US" altLang="zh-CN" sz="2400" b="1" dirty="0">
                <a:latin typeface="Comic Sans MS" pitchFamily="66" charset="0"/>
              </a:rPr>
              <a:t> </a:t>
            </a:r>
            <a:r>
              <a:rPr lang="en-US" altLang="zh-CN" sz="2400" b="1" dirty="0" err="1">
                <a:latin typeface="Comic Sans MS" pitchFamily="66" charset="0"/>
              </a:rPr>
              <a:t>sb</a:t>
            </a:r>
            <a:endParaRPr lang="en-US" altLang="zh-CN" sz="2400" b="1" dirty="0">
              <a:latin typeface="Comic Sans MS" pitchFamily="66" charset="0"/>
            </a:endParaRPr>
          </a:p>
          <a:p>
            <a:r>
              <a:rPr lang="en-US" altLang="zh-CN" sz="2400" b="1" dirty="0">
                <a:latin typeface="Comic Sans MS" pitchFamily="66" charset="0"/>
              </a:rPr>
              <a:t>thank </a:t>
            </a:r>
            <a:r>
              <a:rPr lang="en-US" altLang="zh-CN" sz="2400" b="1" dirty="0" err="1">
                <a:latin typeface="Comic Sans MS" pitchFamily="66" charset="0"/>
              </a:rPr>
              <a:t>sb</a:t>
            </a:r>
            <a:r>
              <a:rPr lang="en-US" altLang="zh-CN" sz="2400" b="1" dirty="0">
                <a:latin typeface="Comic Sans MS" pitchFamily="66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for</a:t>
            </a:r>
            <a:r>
              <a:rPr lang="en-US" altLang="zh-CN" sz="2400" b="1" dirty="0">
                <a:latin typeface="Comic Sans MS" pitchFamily="66" charset="0"/>
              </a:rPr>
              <a:t> </a:t>
            </a:r>
            <a:r>
              <a:rPr lang="en-US" altLang="zh-CN" sz="2400" b="1" dirty="0" err="1">
                <a:latin typeface="Comic Sans MS" pitchFamily="66" charset="0"/>
              </a:rPr>
              <a:t>sth</a:t>
            </a:r>
            <a:endParaRPr lang="zh-CN" altLang="en-US" sz="2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70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9C97E88-DF20-46AE-8063-C785D62EDD8F}"/>
              </a:ext>
            </a:extLst>
          </p:cNvPr>
          <p:cNvSpPr/>
          <p:nvPr/>
        </p:nvSpPr>
        <p:spPr>
          <a:xfrm>
            <a:off x="4275284" y="2342506"/>
            <a:ext cx="593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ay 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90170" y="65405"/>
            <a:ext cx="2038864" cy="637362"/>
            <a:chOff x="-70" y="103"/>
            <a:chExt cx="3211" cy="1004"/>
          </a:xfrm>
        </p:grpSpPr>
        <p:pic>
          <p:nvPicPr>
            <p:cNvPr id="8" name="图片 7" descr="标题栏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" y="103"/>
              <a:ext cx="3211" cy="1004"/>
            </a:xfrm>
            <a:prstGeom prst="rect">
              <a:avLst/>
            </a:prstGeom>
          </p:spPr>
        </p:pic>
        <p:sp>
          <p:nvSpPr>
            <p:cNvPr id="9" name="标题 1"/>
            <p:cNvSpPr txBox="1"/>
            <p:nvPr/>
          </p:nvSpPr>
          <p:spPr>
            <a:xfrm>
              <a:off x="522" y="359"/>
              <a:ext cx="1824" cy="49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kumimoji="1" lang="zh-CN" altLang="en-US" sz="1600" b="1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第一课时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286000" y="174234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/>
              <a:t>http://www.iqiyi.com/w_19s10of381.html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26380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D6499D8-1A5B-409D-9074-97A1F42DCE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5"/>
          <a:stretch/>
        </p:blipFill>
        <p:spPr bwMode="auto">
          <a:xfrm>
            <a:off x="0" y="1373226"/>
            <a:ext cx="2959800" cy="2363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圆角矩形 2">
            <a:extLst>
              <a:ext uri="{FF2B5EF4-FFF2-40B4-BE49-F238E27FC236}">
                <a16:creationId xmlns:a16="http://schemas.microsoft.com/office/drawing/2014/main" id="{6B0E7E8A-EBEE-44B4-832E-773C373B25ED}"/>
              </a:ext>
            </a:extLst>
          </p:cNvPr>
          <p:cNvSpPr/>
          <p:nvPr/>
        </p:nvSpPr>
        <p:spPr>
          <a:xfrm>
            <a:off x="2959800" y="1713618"/>
            <a:ext cx="6466114" cy="1532334"/>
          </a:xfrm>
          <a:prstGeom prst="round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It was </a:t>
            </a:r>
            <a:r>
              <a:rPr lang="en-US" altLang="zh-CN" sz="2800" dirty="0" err="1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Daming’s</a:t>
            </a:r>
            <a:r>
              <a:rPr lang="en-US" altLang="zh-CN" sz="28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 birthday yesterday.</a:t>
            </a:r>
          </a:p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昨天是大明的生日。</a:t>
            </a:r>
          </a:p>
        </p:txBody>
      </p:sp>
    </p:spTree>
    <p:extLst>
      <p:ext uri="{BB962C8B-B14F-4D97-AF65-F5344CB8AC3E}">
        <p14:creationId xmlns:p14="http://schemas.microsoft.com/office/powerpoint/2010/main" val="368266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88794" y="654169"/>
            <a:ext cx="7836812" cy="3779758"/>
          </a:xfrm>
          <a:prstGeom prst="roundRect">
            <a:avLst/>
          </a:prstGeom>
          <a:solidFill>
            <a:srgbClr val="ACC16A"/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FFFF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含</a:t>
            </a:r>
            <a:r>
              <a:rPr lang="en-US" altLang="zh-CN" sz="2400" dirty="0">
                <a:solidFill>
                  <a:srgbClr val="FFFF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be </a:t>
            </a:r>
            <a:r>
              <a:rPr lang="zh-CN" altLang="en-US" sz="2400" dirty="0">
                <a:solidFill>
                  <a:srgbClr val="FFFF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动词的一般过去时的陈述句：</a:t>
            </a:r>
            <a:endParaRPr lang="en-US" altLang="zh-CN" sz="2400" dirty="0">
              <a:solidFill>
                <a:srgbClr val="FFFF00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用法：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表示过去某个时间发生的动作或存在的状态。通常情况都有一个表示过去的时间状语暗示。（</a:t>
            </a:r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yesterday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；</a:t>
            </a:r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last night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；</a:t>
            </a:r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last year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。）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句中的</a:t>
            </a:r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was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is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的过去式。</a:t>
            </a:r>
            <a:endParaRPr lang="en-US" altLang="zh-CN" sz="2400" dirty="0">
              <a:solidFill>
                <a:prstClr val="white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句型结构：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主语</a:t>
            </a:r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+ be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动词</a:t>
            </a:r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(was/ were)+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其他</a:t>
            </a:r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.</a:t>
            </a:r>
            <a:endParaRPr lang="zh-CN" altLang="en-US" sz="2400" dirty="0">
              <a:solidFill>
                <a:prstClr val="white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卡通人物&#10;&#10;描述已自动生成">
            <a:extLst>
              <a:ext uri="{FF2B5EF4-FFF2-40B4-BE49-F238E27FC236}">
                <a16:creationId xmlns:a16="http://schemas.microsoft.com/office/drawing/2014/main" id="{018708E3-C9CD-47A7-A3A2-E314965E70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779" t="3588"/>
          <a:stretch/>
        </p:blipFill>
        <p:spPr>
          <a:xfrm>
            <a:off x="2132935" y="1821022"/>
            <a:ext cx="1314130" cy="2820306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DD29FDBC-952B-4040-B2AA-EDF7609DBF54}"/>
              </a:ext>
            </a:extLst>
          </p:cNvPr>
          <p:cNvGrpSpPr/>
          <p:nvPr/>
        </p:nvGrpSpPr>
        <p:grpSpPr>
          <a:xfrm>
            <a:off x="2650812" y="1067970"/>
            <a:ext cx="5728160" cy="982885"/>
            <a:chOff x="3230441" y="1356855"/>
            <a:chExt cx="5728160" cy="982885"/>
          </a:xfrm>
        </p:grpSpPr>
        <p:sp>
          <p:nvSpPr>
            <p:cNvPr id="4" name="圆角矩形标注 5">
              <a:extLst>
                <a:ext uri="{FF2B5EF4-FFF2-40B4-BE49-F238E27FC236}">
                  <a16:creationId xmlns:a16="http://schemas.microsoft.com/office/drawing/2014/main" id="{188C52F0-0329-42A9-AD92-18F377E0769F}"/>
                </a:ext>
              </a:extLst>
            </p:cNvPr>
            <p:cNvSpPr/>
            <p:nvPr/>
          </p:nvSpPr>
          <p:spPr>
            <a:xfrm>
              <a:off x="3230441" y="1356855"/>
              <a:ext cx="5539187" cy="982885"/>
            </a:xfrm>
            <a:prstGeom prst="wedgeRoundRectCallout">
              <a:avLst>
                <a:gd name="adj1" fmla="val -38739"/>
                <a:gd name="adj2" fmla="val 86630"/>
                <a:gd name="adj3" fmla="val 16667"/>
              </a:avLst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TextBox 7">
              <a:extLst>
                <a:ext uri="{FF2B5EF4-FFF2-40B4-BE49-F238E27FC236}">
                  <a16:creationId xmlns:a16="http://schemas.microsoft.com/office/drawing/2014/main" id="{AB53F096-0DA7-4B34-AE45-D824E64E290B}"/>
                </a:ext>
              </a:extLst>
            </p:cNvPr>
            <p:cNvSpPr txBox="1"/>
            <p:nvPr/>
          </p:nvSpPr>
          <p:spPr>
            <a:xfrm>
              <a:off x="3369629" y="1586687"/>
              <a:ext cx="55889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zh-CN" sz="2800" dirty="0">
                  <a:latin typeface="Comic Sans MS" panose="030F0702030302020204" pitchFamily="66" charset="0"/>
                  <a:ea typeface="方正卡通简体" panose="03000509000000000000" pitchFamily="65" charset="-122"/>
                </a:rPr>
                <a:t>My sister was a pupil last year.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915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2">
            <a:extLst>
              <a:ext uri="{FF2B5EF4-FFF2-40B4-BE49-F238E27FC236}">
                <a16:creationId xmlns:a16="http://schemas.microsoft.com/office/drawing/2014/main" id="{6B0E7E8A-EBEE-44B4-832E-773C373B25ED}"/>
              </a:ext>
            </a:extLst>
          </p:cNvPr>
          <p:cNvSpPr/>
          <p:nvPr/>
        </p:nvSpPr>
        <p:spPr>
          <a:xfrm>
            <a:off x="2133600" y="2395275"/>
            <a:ext cx="7010400" cy="1532334"/>
          </a:xfrm>
          <a:prstGeom prst="round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Simon’s mum bought him a present too.</a:t>
            </a:r>
          </a:p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西蒙的妈妈也给他买了一件礼物。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C953C16-94A2-4B4B-AD9C-7B20FF6024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4614" y="615671"/>
            <a:ext cx="2561432" cy="2561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61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91885" y="821693"/>
            <a:ext cx="8251373" cy="3677603"/>
          </a:xfrm>
          <a:prstGeom prst="roundRect">
            <a:avLst/>
          </a:prstGeom>
          <a:solidFill>
            <a:srgbClr val="ACC16A"/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rgbClr val="FFFF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含有实义动词的一般过去时的陈述句：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用法：</a:t>
            </a: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表达“给某人买了某物”的句型。</a:t>
            </a:r>
            <a:endParaRPr lang="en-US" altLang="zh-CN" sz="2800" dirty="0">
              <a:solidFill>
                <a:prstClr val="white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其中</a:t>
            </a:r>
            <a:r>
              <a:rPr lang="en-US" altLang="zh-CN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bought </a:t>
            </a: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en-US" altLang="zh-CN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buy </a:t>
            </a: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的过去式，是不规则变化。</a:t>
            </a:r>
            <a:endParaRPr lang="en-US" altLang="zh-CN" sz="2800" dirty="0">
              <a:solidFill>
                <a:prstClr val="white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句型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结构</a:t>
            </a:r>
            <a:r>
              <a:rPr lang="zh-CN" altLang="en-US" sz="28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：</a:t>
            </a: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主语</a:t>
            </a:r>
            <a:r>
              <a:rPr lang="en-US" altLang="zh-CN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+ bought +</a:t>
            </a: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某人</a:t>
            </a:r>
            <a:r>
              <a:rPr lang="en-US" altLang="zh-CN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+</a:t>
            </a: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某物</a:t>
            </a:r>
            <a:r>
              <a:rPr lang="en-US" altLang="zh-CN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zh-CN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或主语</a:t>
            </a:r>
            <a:r>
              <a:rPr lang="en-US" altLang="zh-CN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+ bought +</a:t>
            </a: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某物</a:t>
            </a:r>
            <a:r>
              <a:rPr lang="en-US" altLang="zh-CN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+ for + </a:t>
            </a: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某人</a:t>
            </a:r>
            <a:r>
              <a:rPr lang="en-US" altLang="zh-CN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5214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D29FDBC-952B-4040-B2AA-EDF7609DBF54}"/>
              </a:ext>
            </a:extLst>
          </p:cNvPr>
          <p:cNvGrpSpPr/>
          <p:nvPr/>
        </p:nvGrpSpPr>
        <p:grpSpPr>
          <a:xfrm>
            <a:off x="648000" y="1139970"/>
            <a:ext cx="7409790" cy="1145989"/>
            <a:chOff x="2983040" y="1356855"/>
            <a:chExt cx="5786588" cy="1145989"/>
          </a:xfrm>
        </p:grpSpPr>
        <p:sp>
          <p:nvSpPr>
            <p:cNvPr id="4" name="圆角矩形标注 5">
              <a:extLst>
                <a:ext uri="{FF2B5EF4-FFF2-40B4-BE49-F238E27FC236}">
                  <a16:creationId xmlns:a16="http://schemas.microsoft.com/office/drawing/2014/main" id="{188C52F0-0329-42A9-AD92-18F377E0769F}"/>
                </a:ext>
              </a:extLst>
            </p:cNvPr>
            <p:cNvSpPr/>
            <p:nvPr/>
          </p:nvSpPr>
          <p:spPr>
            <a:xfrm>
              <a:off x="2983040" y="1356855"/>
              <a:ext cx="5786588" cy="982885"/>
            </a:xfrm>
            <a:prstGeom prst="wedgeRoundRectCallout">
              <a:avLst>
                <a:gd name="adj1" fmla="val -38739"/>
                <a:gd name="adj2" fmla="val 86630"/>
                <a:gd name="adj3" fmla="val 16667"/>
              </a:avLst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TextBox 7">
              <a:extLst>
                <a:ext uri="{FF2B5EF4-FFF2-40B4-BE49-F238E27FC236}">
                  <a16:creationId xmlns:a16="http://schemas.microsoft.com/office/drawing/2014/main" id="{AB53F096-0DA7-4B34-AE45-D824E64E290B}"/>
                </a:ext>
              </a:extLst>
            </p:cNvPr>
            <p:cNvSpPr txBox="1"/>
            <p:nvPr/>
          </p:nvSpPr>
          <p:spPr>
            <a:xfrm>
              <a:off x="3081847" y="1548737"/>
              <a:ext cx="558897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zh-CN" sz="2800" dirty="0">
                  <a:solidFill>
                    <a:prstClr val="black"/>
                  </a:solidFill>
                  <a:latin typeface="Comic Sans MS" panose="030F0702030302020204" pitchFamily="66" charset="0"/>
                  <a:ea typeface="方正卡通简体" panose="03000509000000000000" pitchFamily="65" charset="-122"/>
                </a:rPr>
                <a:t>My sister bought a book for me last week. </a:t>
              </a:r>
            </a:p>
          </p:txBody>
        </p:sp>
      </p:grpSp>
      <p:pic>
        <p:nvPicPr>
          <p:cNvPr id="6" name="图片 5" descr="卡通人物&#10;&#10;描述已自动生成">
            <a:extLst>
              <a:ext uri="{FF2B5EF4-FFF2-40B4-BE49-F238E27FC236}">
                <a16:creationId xmlns:a16="http://schemas.microsoft.com/office/drawing/2014/main" id="{2D24D14F-A418-43E9-8FEE-4901F2891C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464" y="2285959"/>
            <a:ext cx="2480400" cy="251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68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D29FDBC-952B-4040-B2AA-EDF7609DBF54}"/>
              </a:ext>
            </a:extLst>
          </p:cNvPr>
          <p:cNvGrpSpPr/>
          <p:nvPr/>
        </p:nvGrpSpPr>
        <p:grpSpPr>
          <a:xfrm>
            <a:off x="1605600" y="1139970"/>
            <a:ext cx="7090172" cy="982885"/>
            <a:chOff x="1868429" y="1356855"/>
            <a:chExt cx="7090172" cy="982885"/>
          </a:xfrm>
        </p:grpSpPr>
        <p:sp>
          <p:nvSpPr>
            <p:cNvPr id="4" name="圆角矩形标注 5">
              <a:extLst>
                <a:ext uri="{FF2B5EF4-FFF2-40B4-BE49-F238E27FC236}">
                  <a16:creationId xmlns:a16="http://schemas.microsoft.com/office/drawing/2014/main" id="{188C52F0-0329-42A9-AD92-18F377E0769F}"/>
                </a:ext>
              </a:extLst>
            </p:cNvPr>
            <p:cNvSpPr/>
            <p:nvPr/>
          </p:nvSpPr>
          <p:spPr>
            <a:xfrm>
              <a:off x="1868429" y="1356855"/>
              <a:ext cx="6901199" cy="982885"/>
            </a:xfrm>
            <a:prstGeom prst="wedgeRoundRectCallout">
              <a:avLst>
                <a:gd name="adj1" fmla="val -38739"/>
                <a:gd name="adj2" fmla="val 86630"/>
                <a:gd name="adj3" fmla="val 16667"/>
              </a:avLst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TextBox 7">
              <a:extLst>
                <a:ext uri="{FF2B5EF4-FFF2-40B4-BE49-F238E27FC236}">
                  <a16:creationId xmlns:a16="http://schemas.microsoft.com/office/drawing/2014/main" id="{AB53F096-0DA7-4B34-AE45-D824E64E290B}"/>
                </a:ext>
              </a:extLst>
            </p:cNvPr>
            <p:cNvSpPr txBox="1"/>
            <p:nvPr/>
          </p:nvSpPr>
          <p:spPr>
            <a:xfrm>
              <a:off x="2057402" y="1586687"/>
              <a:ext cx="69011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方正卡通简体" panose="03000509000000000000" pitchFamily="65" charset="-122"/>
                  <a:cs typeface="+mn-cs"/>
                </a:rPr>
                <a:t>My sister bought me a book last week .</a:t>
              </a:r>
            </a:p>
          </p:txBody>
        </p:sp>
      </p:grpSp>
      <p:pic>
        <p:nvPicPr>
          <p:cNvPr id="6" name="图片 5" descr="卡通人物&#10;&#10;描述已自动生成">
            <a:extLst>
              <a:ext uri="{FF2B5EF4-FFF2-40B4-BE49-F238E27FC236}">
                <a16:creationId xmlns:a16="http://schemas.microsoft.com/office/drawing/2014/main" id="{4DF38047-9810-4355-A21A-46F844698B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400" y="2285959"/>
            <a:ext cx="2480400" cy="251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18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圆角矩形 2">
            <a:hlinkClick r:id="rId3" action="ppaction://hlinksldjump"/>
          </p:cNvPr>
          <p:cNvSpPr/>
          <p:nvPr/>
        </p:nvSpPr>
        <p:spPr bwMode="auto">
          <a:xfrm>
            <a:off x="666207" y="147953"/>
            <a:ext cx="1524334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Try to do.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6207" y="89805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prstClr val="black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英汉对对碰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7484" y="1752599"/>
            <a:ext cx="3725173" cy="254387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Comic Sans MS" pitchFamily="66" charset="0"/>
              </a:rPr>
              <a:t>1. be interested in </a:t>
            </a:r>
          </a:p>
          <a:p>
            <a:pPr algn="ctr"/>
            <a:r>
              <a:rPr lang="en-US" altLang="zh-CN" sz="2400" dirty="0">
                <a:latin typeface="Comic Sans MS" pitchFamily="66" charset="0"/>
              </a:rPr>
              <a:t>2. welcome home</a:t>
            </a:r>
          </a:p>
          <a:p>
            <a:pPr algn="ctr"/>
            <a:r>
              <a:rPr lang="en-US" altLang="zh-CN" sz="2400" dirty="0">
                <a:latin typeface="Comic Sans MS" pitchFamily="66" charset="0"/>
              </a:rPr>
              <a:t>3. buy </a:t>
            </a:r>
            <a:r>
              <a:rPr lang="en-US" altLang="zh-CN" sz="2400" dirty="0" err="1">
                <a:latin typeface="Comic Sans MS" pitchFamily="66" charset="0"/>
              </a:rPr>
              <a:t>sth</a:t>
            </a:r>
            <a:r>
              <a:rPr lang="en-US" altLang="zh-CN" sz="2400" dirty="0">
                <a:latin typeface="Comic Sans MS" pitchFamily="66" charset="0"/>
              </a:rPr>
              <a:t> for </a:t>
            </a:r>
            <a:r>
              <a:rPr lang="en-US" altLang="zh-CN" sz="2400" dirty="0" err="1">
                <a:latin typeface="Comic Sans MS" pitchFamily="66" charset="0"/>
              </a:rPr>
              <a:t>sb</a:t>
            </a:r>
            <a:r>
              <a:rPr lang="en-US" altLang="zh-CN" sz="2400" dirty="0">
                <a:latin typeface="Comic Sans MS" pitchFamily="66" charset="0"/>
              </a:rPr>
              <a:t> </a:t>
            </a:r>
          </a:p>
          <a:p>
            <a:pPr algn="ctr"/>
            <a:r>
              <a:rPr lang="en-US" altLang="zh-CN" sz="2400" dirty="0">
                <a:latin typeface="Comic Sans MS" pitchFamily="66" charset="0"/>
              </a:rPr>
              <a:t>4. decide to do </a:t>
            </a:r>
            <a:r>
              <a:rPr lang="en-US" altLang="zh-CN" sz="2400" dirty="0" err="1">
                <a:latin typeface="Comic Sans MS" pitchFamily="66" charset="0"/>
              </a:rPr>
              <a:t>sth</a:t>
            </a:r>
            <a:endParaRPr lang="en-US" altLang="zh-CN" sz="2400" dirty="0">
              <a:latin typeface="Comic Sans MS" pitchFamily="66" charset="0"/>
            </a:endParaRPr>
          </a:p>
          <a:p>
            <a:pPr algn="ctr"/>
            <a:r>
              <a:rPr lang="en-US" altLang="zh-CN" sz="2400" dirty="0">
                <a:latin typeface="Comic Sans MS" pitchFamily="66" charset="0"/>
              </a:rPr>
              <a:t>5. thank </a:t>
            </a:r>
            <a:r>
              <a:rPr lang="en-US" altLang="zh-CN" sz="2400" dirty="0" err="1">
                <a:latin typeface="Comic Sans MS" pitchFamily="66" charset="0"/>
              </a:rPr>
              <a:t>sb</a:t>
            </a:r>
            <a:r>
              <a:rPr lang="en-US" altLang="zh-CN" sz="2400" dirty="0">
                <a:latin typeface="Comic Sans MS" pitchFamily="66" charset="0"/>
              </a:rPr>
              <a:t> for </a:t>
            </a:r>
            <a:r>
              <a:rPr lang="en-US" altLang="zh-CN" sz="2400" dirty="0" err="1">
                <a:latin typeface="Comic Sans MS" pitchFamily="66" charset="0"/>
              </a:rPr>
              <a:t>sth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026942" y="1752598"/>
            <a:ext cx="3725173" cy="254387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方正卡通简体" pitchFamily="65" charset="-122"/>
                <a:ea typeface="方正卡通简体" pitchFamily="65" charset="-122"/>
              </a:rPr>
              <a:t>1. </a:t>
            </a:r>
            <a:r>
              <a:rPr lang="zh-CN" altLang="en-US" sz="2400" dirty="0">
                <a:latin typeface="方正卡通简体" pitchFamily="65" charset="-122"/>
                <a:ea typeface="方正卡通简体" pitchFamily="65" charset="-122"/>
              </a:rPr>
              <a:t>决定做某事</a:t>
            </a:r>
            <a:endParaRPr lang="en-US" altLang="zh-CN" sz="2400" dirty="0">
              <a:latin typeface="方正卡通简体" pitchFamily="65" charset="-122"/>
              <a:ea typeface="方正卡通简体" pitchFamily="65" charset="-122"/>
            </a:endParaRPr>
          </a:p>
          <a:p>
            <a:pPr algn="ctr"/>
            <a:r>
              <a:rPr lang="en-US" altLang="zh-CN" sz="2400" dirty="0">
                <a:latin typeface="方正卡通简体" pitchFamily="65" charset="-122"/>
                <a:ea typeface="方正卡通简体" pitchFamily="65" charset="-122"/>
              </a:rPr>
              <a:t>2. </a:t>
            </a:r>
            <a:r>
              <a:rPr lang="zh-CN" altLang="en-US" sz="2400" dirty="0">
                <a:latin typeface="方正卡通简体" pitchFamily="65" charset="-122"/>
                <a:ea typeface="方正卡通简体" pitchFamily="65" charset="-122"/>
              </a:rPr>
              <a:t>对</a:t>
            </a:r>
            <a:r>
              <a:rPr lang="en-US" altLang="zh-CN" sz="2400" dirty="0">
                <a:latin typeface="方正卡通简体" pitchFamily="65" charset="-122"/>
                <a:ea typeface="方正卡通简体" pitchFamily="65" charset="-122"/>
              </a:rPr>
              <a:t>…</a:t>
            </a:r>
            <a:r>
              <a:rPr lang="zh-CN" altLang="en-US" sz="2400" dirty="0">
                <a:latin typeface="方正卡通简体" pitchFamily="65" charset="-122"/>
                <a:ea typeface="方正卡通简体" pitchFamily="65" charset="-122"/>
              </a:rPr>
              <a:t>感兴趣</a:t>
            </a:r>
            <a:endParaRPr lang="en-US" altLang="zh-CN" sz="2400" dirty="0">
              <a:latin typeface="方正卡通简体" pitchFamily="65" charset="-122"/>
              <a:ea typeface="方正卡通简体" pitchFamily="65" charset="-122"/>
            </a:endParaRPr>
          </a:p>
          <a:p>
            <a:pPr algn="ctr"/>
            <a:r>
              <a:rPr lang="en-US" altLang="zh-CN" sz="2400" dirty="0">
                <a:latin typeface="方正卡通简体" pitchFamily="65" charset="-122"/>
                <a:ea typeface="方正卡通简体" pitchFamily="65" charset="-122"/>
              </a:rPr>
              <a:t>3. </a:t>
            </a:r>
            <a:r>
              <a:rPr lang="zh-CN" altLang="en-US" sz="2400" dirty="0">
                <a:latin typeface="方正卡通简体" pitchFamily="65" charset="-122"/>
                <a:ea typeface="方正卡通简体" pitchFamily="65" charset="-122"/>
              </a:rPr>
              <a:t>欢迎回家</a:t>
            </a:r>
            <a:endParaRPr lang="en-US" altLang="zh-CN" sz="2400" dirty="0">
              <a:latin typeface="方正卡通简体" pitchFamily="65" charset="-122"/>
              <a:ea typeface="方正卡通简体" pitchFamily="65" charset="-122"/>
            </a:endParaRPr>
          </a:p>
          <a:p>
            <a:pPr algn="ctr"/>
            <a:r>
              <a:rPr lang="en-US" altLang="zh-CN" sz="2400" dirty="0">
                <a:latin typeface="方正卡通简体" pitchFamily="65" charset="-122"/>
                <a:ea typeface="方正卡通简体" pitchFamily="65" charset="-122"/>
              </a:rPr>
              <a:t>4. </a:t>
            </a:r>
            <a:r>
              <a:rPr lang="zh-CN" altLang="en-US" sz="2400" dirty="0">
                <a:latin typeface="方正卡通简体" pitchFamily="65" charset="-122"/>
                <a:ea typeface="方正卡通简体" pitchFamily="65" charset="-122"/>
              </a:rPr>
              <a:t>为某人买某物</a:t>
            </a:r>
            <a:endParaRPr lang="en-US" altLang="zh-CN" sz="2400" dirty="0">
              <a:latin typeface="方正卡通简体" pitchFamily="65" charset="-122"/>
              <a:ea typeface="方正卡通简体" pitchFamily="65" charset="-122"/>
            </a:endParaRPr>
          </a:p>
          <a:p>
            <a:pPr algn="ctr"/>
            <a:r>
              <a:rPr lang="en-US" altLang="zh-CN" sz="2400" dirty="0">
                <a:latin typeface="方正卡通简体" pitchFamily="65" charset="-122"/>
                <a:ea typeface="方正卡通简体" pitchFamily="65" charset="-122"/>
              </a:rPr>
              <a:t>5. </a:t>
            </a:r>
            <a:r>
              <a:rPr lang="zh-CN" altLang="en-US" sz="2400" dirty="0">
                <a:latin typeface="方正卡通简体" pitchFamily="65" charset="-122"/>
                <a:ea typeface="方正卡通简体" pitchFamily="65" charset="-122"/>
              </a:rPr>
              <a:t>因</a:t>
            </a:r>
            <a:r>
              <a:rPr lang="en-US" altLang="zh-CN" sz="2400" dirty="0">
                <a:latin typeface="方正卡通简体" pitchFamily="65" charset="-122"/>
                <a:ea typeface="方正卡通简体" pitchFamily="65" charset="-122"/>
              </a:rPr>
              <a:t>……</a:t>
            </a:r>
            <a:r>
              <a:rPr lang="zh-CN" altLang="en-US" sz="2400" dirty="0">
                <a:latin typeface="方正卡通简体" pitchFamily="65" charset="-122"/>
                <a:ea typeface="方正卡通简体" pitchFamily="65" charset="-122"/>
              </a:rPr>
              <a:t>感谢某人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352800" y="2318657"/>
            <a:ext cx="2558143" cy="3701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233057" y="2688771"/>
            <a:ext cx="2830286" cy="33576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233057" y="3024539"/>
            <a:ext cx="2481943" cy="36091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3352800" y="2318657"/>
            <a:ext cx="2558143" cy="10668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352800" y="3755571"/>
            <a:ext cx="2209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878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76436" y="168182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单项选择。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76436" y="2248471"/>
            <a:ext cx="6591127" cy="1139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Ten years ago,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Mr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Li _______ a teacher.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A. was            B. were             C. is</a:t>
            </a:r>
          </a:p>
        </p:txBody>
      </p:sp>
      <p:sp>
        <p:nvSpPr>
          <p:cNvPr id="6" name="矩形 5"/>
          <p:cNvSpPr/>
          <p:nvPr/>
        </p:nvSpPr>
        <p:spPr>
          <a:xfrm>
            <a:off x="4860800" y="2273878"/>
            <a:ext cx="683200" cy="5882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A  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圆角矩形 10">
            <a:hlinkClick r:id="rId4" action="ppaction://hlinksldjump"/>
          </p:cNvPr>
          <p:cNvSpPr/>
          <p:nvPr/>
        </p:nvSpPr>
        <p:spPr bwMode="auto">
          <a:xfrm>
            <a:off x="666207" y="147953"/>
            <a:ext cx="1524334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Try to do.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41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76436" y="168182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单项选择。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76436" y="2248471"/>
            <a:ext cx="6591127" cy="1139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I _______ a letter from Dave yesterday.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A. get             B. getting          C. got</a:t>
            </a:r>
          </a:p>
        </p:txBody>
      </p:sp>
      <p:sp>
        <p:nvSpPr>
          <p:cNvPr id="6" name="矩形 5"/>
          <p:cNvSpPr/>
          <p:nvPr/>
        </p:nvSpPr>
        <p:spPr>
          <a:xfrm>
            <a:off x="2187710" y="2248471"/>
            <a:ext cx="736099" cy="5882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C   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圆角矩形 10">
            <a:hlinkClick r:id="rId4" action="ppaction://hlinksldjump"/>
          </p:cNvPr>
          <p:cNvSpPr/>
          <p:nvPr/>
        </p:nvSpPr>
        <p:spPr bwMode="auto">
          <a:xfrm>
            <a:off x="666207" y="147953"/>
            <a:ext cx="1524334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Try to do.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49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109" y="197536"/>
            <a:ext cx="2512092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itchFamily="66" charset="0"/>
                <a:ea typeface="宋体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169893" y="455681"/>
              <a:ext cx="1821958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b="1" kern="0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Look and guess.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409753" y="760956"/>
            <a:ext cx="44606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Comic Sans MS" pitchFamily="66" charset="0"/>
              </a:rPr>
              <a:t>Where did the alien go?</a:t>
            </a:r>
          </a:p>
          <a:p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What did he buy?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050" name="Picture 2" descr="C:\Users\Administrator\Desktop\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282" y="1831382"/>
            <a:ext cx="7004227" cy="2776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02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95943" y="634524"/>
            <a:ext cx="8665027" cy="4108892"/>
          </a:xfrm>
          <a:prstGeom prst="flowChartAlternateProcess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77039" y="-150307"/>
            <a:ext cx="29899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rgbClr val="FFFFFF">
                      <a:lumMod val="50000"/>
                    </a:srgbClr>
                  </a:outerShdw>
                </a:effectLst>
                <a:latin typeface="Arial" panose="020B0604020202020204" pitchFamily="34" charset="0"/>
              </a:rPr>
              <a:t>Summary</a:t>
            </a:r>
            <a:endParaRPr lang="zh-CN" altLang="en-US" sz="4800" b="1" dirty="0">
              <a:ln w="9525">
                <a:solidFill>
                  <a:srgbClr val="FFFFFF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12700" dist="38100" dir="2700000" algn="tl" rotWithShape="0">
                  <a:srgbClr val="FFFFFF">
                    <a:lumMod val="5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24543" y="680690"/>
            <a:ext cx="8262257" cy="433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重点词汇：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home, got, space, spaceship, interested, finish, decide, paper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重点短语：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on the earth, get…from…, buy </a:t>
            </a:r>
            <a:r>
              <a:rPr lang="en-US" altLang="zh-CN" sz="2400" dirty="0" err="1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sb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sth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, be interested in, show </a:t>
            </a:r>
            <a:r>
              <a:rPr lang="en-US" altLang="zh-CN" sz="2400" dirty="0" err="1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sb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sth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, ask </a:t>
            </a:r>
            <a:r>
              <a:rPr lang="en-US" altLang="zh-CN" sz="2400" dirty="0" err="1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sb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to do </a:t>
            </a:r>
            <a:r>
              <a:rPr lang="en-US" altLang="zh-CN" sz="2400" dirty="0" err="1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sth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, decide to do </a:t>
            </a:r>
            <a:r>
              <a:rPr lang="en-US" altLang="zh-CN" sz="2400" dirty="0" err="1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sth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, give </a:t>
            </a:r>
            <a:r>
              <a:rPr lang="en-US" altLang="zh-CN" sz="2400" dirty="0" err="1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sb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sth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, thank </a:t>
            </a:r>
            <a:r>
              <a:rPr lang="en-US" altLang="zh-CN" sz="2400" dirty="0" err="1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sb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for </a:t>
            </a:r>
            <a:r>
              <a:rPr lang="en-US" altLang="zh-CN" sz="2400" dirty="0" err="1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sth</a:t>
            </a:r>
            <a:endParaRPr lang="en-US" altLang="zh-CN" sz="2400" dirty="0">
              <a:solidFill>
                <a:schemeClr val="bg1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重点句式：主语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+ be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动词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(was / were)+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其他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主语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+ bought +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某人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+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某物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. </a:t>
            </a:r>
          </a:p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或主语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+ bought+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某物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+ for +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某人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30000"/>
              </a:lnSpc>
            </a:pPr>
            <a:endParaRPr lang="en-US" altLang="zh-CN" sz="2000" dirty="0"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底图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5" name="图片 4" descr="作业图标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19" y="268867"/>
            <a:ext cx="555249" cy="470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3153410" y="1035685"/>
            <a:ext cx="3439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91343" y="1796824"/>
            <a:ext cx="6150428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Comic Sans MS" panose="030F0702030302020204" pitchFamily="66" charset="0"/>
                <a:ea typeface="楷体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8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itchFamily="65" charset="-122"/>
                <a:cs typeface="Times New Roman" panose="02020603050405020304" pitchFamily="18" charset="0"/>
              </a:rPr>
              <a:t>熟记本节课所学的单词、短语和句型，必须会听、说、读、写。</a:t>
            </a:r>
            <a:endParaRPr lang="en-US" altLang="zh-CN" sz="2800" dirty="0">
              <a:solidFill>
                <a:schemeClr val="bg1"/>
              </a:solidFill>
              <a:latin typeface="Comic Sans MS" pitchFamily="66" charset="0"/>
              <a:ea typeface="方正卡通简体" pitchFamily="65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Comic Sans MS" pitchFamily="66" charset="0"/>
                <a:ea typeface="方正卡通简体" pitchFamily="65" charset="-122"/>
                <a:cs typeface="楷体" panose="02010609060101010101" pitchFamily="49" charset="-122"/>
              </a:rPr>
              <a:t>2. </a:t>
            </a:r>
            <a:r>
              <a:rPr lang="zh-CN" altLang="en-US" sz="2800" dirty="0">
                <a:solidFill>
                  <a:schemeClr val="bg1"/>
                </a:solidFill>
                <a:latin typeface="Comic Sans MS" pitchFamily="66" charset="0"/>
                <a:ea typeface="方正卡通简体" pitchFamily="65" charset="-122"/>
                <a:cs typeface="楷体" panose="02010609060101010101" pitchFamily="49" charset="-122"/>
              </a:rPr>
              <a:t>将</a:t>
            </a:r>
            <a:r>
              <a:rPr lang="en-US" altLang="zh-CN" sz="2800" dirty="0">
                <a:solidFill>
                  <a:schemeClr val="bg1"/>
                </a:solidFill>
                <a:latin typeface="Comic Sans MS" pitchFamily="66" charset="0"/>
                <a:ea typeface="方正卡通简体" pitchFamily="65" charset="-122"/>
                <a:cs typeface="楷体" panose="02010609060101010101" pitchFamily="49" charset="-122"/>
              </a:rPr>
              <a:t>Listen and read.</a:t>
            </a:r>
            <a:r>
              <a:rPr lang="zh-CN" altLang="en-US" sz="2800" dirty="0">
                <a:solidFill>
                  <a:schemeClr val="bg1"/>
                </a:solidFill>
                <a:latin typeface="Comic Sans MS" pitchFamily="66" charset="0"/>
                <a:ea typeface="方正卡通简体" pitchFamily="65" charset="-122"/>
                <a:cs typeface="楷体" panose="02010609060101010101" pitchFamily="49" charset="-122"/>
              </a:rPr>
              <a:t>朗读流利。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90C3E1F-8307-46B9-8C76-EE23AF7CC0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192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标题栏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69" y="236958"/>
            <a:ext cx="2038864" cy="637362"/>
          </a:xfrm>
          <a:prstGeom prst="rect">
            <a:avLst/>
          </a:prstGeom>
        </p:spPr>
      </p:pic>
      <p:sp>
        <p:nvSpPr>
          <p:cNvPr id="3" name="标题 1"/>
          <p:cNvSpPr txBox="1"/>
          <p:nvPr/>
        </p:nvSpPr>
        <p:spPr>
          <a:xfrm>
            <a:off x="348822" y="389071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67838" y="874320"/>
            <a:ext cx="4275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latin typeface="方正卡通简体" pitchFamily="65" charset="-122"/>
                <a:ea typeface="方正卡通简体" pitchFamily="65" charset="-122"/>
              </a:rPr>
              <a:t>抢答下列动词的过去式！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8821" y="1419311"/>
            <a:ext cx="842506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Comic Sans MS" pitchFamily="66" charset="0"/>
              </a:rPr>
              <a:t>am/is—            are—              do/does—</a:t>
            </a:r>
          </a:p>
          <a:p>
            <a:r>
              <a:rPr lang="en-US" altLang="zh-CN" sz="3200" dirty="0">
                <a:latin typeface="Comic Sans MS" pitchFamily="66" charset="0"/>
              </a:rPr>
              <a:t>buy—               get—              love—</a:t>
            </a:r>
          </a:p>
          <a:p>
            <a:r>
              <a:rPr lang="en-US" altLang="zh-CN" sz="3200" dirty="0">
                <a:latin typeface="Comic Sans MS" pitchFamily="66" charset="0"/>
              </a:rPr>
              <a:t>show—                 ask—               read—</a:t>
            </a:r>
          </a:p>
          <a:p>
            <a:r>
              <a:rPr lang="en-US" altLang="zh-CN" sz="3200" dirty="0">
                <a:latin typeface="Comic Sans MS" pitchFamily="66" charset="0"/>
              </a:rPr>
              <a:t>finish—</a:t>
            </a:r>
            <a:r>
              <a:rPr lang="zh-CN" altLang="en-US" sz="3200" dirty="0">
                <a:latin typeface="Comic Sans MS" pitchFamily="66" charset="0"/>
              </a:rPr>
              <a:t>                </a:t>
            </a:r>
            <a:r>
              <a:rPr lang="en-US" altLang="zh-CN" sz="3200" dirty="0">
                <a:latin typeface="Comic Sans MS" pitchFamily="66" charset="0"/>
              </a:rPr>
              <a:t>learn—            see—</a:t>
            </a:r>
          </a:p>
          <a:p>
            <a:r>
              <a:rPr lang="en-US" altLang="zh-CN" sz="3200" dirty="0">
                <a:latin typeface="Comic Sans MS" pitchFamily="66" charset="0"/>
              </a:rPr>
              <a:t>decide—               give—             make—</a:t>
            </a:r>
          </a:p>
          <a:p>
            <a:r>
              <a:rPr lang="en-US" altLang="zh-CN" sz="3200" dirty="0">
                <a:latin typeface="Comic Sans MS" pitchFamily="66" charset="0"/>
              </a:rPr>
              <a:t>thank—    </a:t>
            </a:r>
            <a:r>
              <a:rPr lang="en-US" altLang="zh-CN" sz="2400" dirty="0">
                <a:latin typeface="Comic Sans MS" pitchFamily="66" charset="0"/>
              </a:rPr>
              <a:t>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83547" y="1397537"/>
            <a:ext cx="1175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itchFamily="66" charset="0"/>
              </a:rPr>
              <a:t>was</a:t>
            </a:r>
            <a:endParaRPr lang="zh-CN" altLang="en-US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3089" y="1390818"/>
            <a:ext cx="16651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itchFamily="66" charset="0"/>
              </a:rPr>
              <a:t>were</a:t>
            </a:r>
            <a:endParaRPr lang="zh-CN" altLang="en-US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32429" y="1390817"/>
            <a:ext cx="16651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itchFamily="66" charset="0"/>
              </a:rPr>
              <a:t>did</a:t>
            </a:r>
            <a:endParaRPr lang="zh-CN" altLang="en-US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48118" y="1873102"/>
            <a:ext cx="1763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itchFamily="66" charset="0"/>
              </a:rPr>
              <a:t>bought</a:t>
            </a:r>
            <a:endParaRPr lang="zh-CN" altLang="en-US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57188" y="1867901"/>
            <a:ext cx="1175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itchFamily="66" charset="0"/>
              </a:rPr>
              <a:t>got</a:t>
            </a:r>
            <a:endParaRPr lang="zh-CN" altLang="en-US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43057" y="1888153"/>
            <a:ext cx="16219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itchFamily="66" charset="0"/>
              </a:rPr>
              <a:t>loved</a:t>
            </a:r>
            <a:endParaRPr lang="zh-CN" altLang="en-US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24917" y="2409907"/>
            <a:ext cx="2111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itchFamily="66" charset="0"/>
              </a:rPr>
              <a:t>showed</a:t>
            </a:r>
            <a:endParaRPr lang="zh-CN" altLang="en-US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45017" y="2409906"/>
            <a:ext cx="1599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itchFamily="66" charset="0"/>
              </a:rPr>
              <a:t>asked</a:t>
            </a:r>
            <a:endParaRPr lang="zh-CN" altLang="en-US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54041" y="2402176"/>
            <a:ext cx="1295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itchFamily="66" charset="0"/>
              </a:rPr>
              <a:t>read</a:t>
            </a:r>
            <a:endParaRPr lang="zh-CN" altLang="en-US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35699" y="2819246"/>
            <a:ext cx="1175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itchFamily="66" charset="0"/>
              </a:rPr>
              <a:t>saw</a:t>
            </a:r>
            <a:endParaRPr lang="zh-CN" altLang="en-US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43025" y="2939651"/>
            <a:ext cx="167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itchFamily="66" charset="0"/>
              </a:rPr>
              <a:t>learnt</a:t>
            </a:r>
            <a:endParaRPr lang="zh-CN" altLang="en-US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01114" y="2815076"/>
            <a:ext cx="2154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itchFamily="66" charset="0"/>
              </a:rPr>
              <a:t>finished</a:t>
            </a:r>
            <a:endParaRPr lang="zh-CN" altLang="en-US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19072" y="3356966"/>
            <a:ext cx="1972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itchFamily="66" charset="0"/>
              </a:rPr>
              <a:t>decided</a:t>
            </a:r>
            <a:endParaRPr lang="zh-CN" altLang="en-US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01988" y="3356966"/>
            <a:ext cx="1175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itchFamily="66" charset="0"/>
              </a:rPr>
              <a:t>gave</a:t>
            </a:r>
            <a:endParaRPr lang="zh-CN" altLang="en-US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32429" y="3345493"/>
            <a:ext cx="2198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itchFamily="66" charset="0"/>
              </a:rPr>
              <a:t>made</a:t>
            </a:r>
            <a:endParaRPr lang="zh-CN" altLang="en-US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83547" y="3829936"/>
            <a:ext cx="1972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itchFamily="66" charset="0"/>
              </a:rPr>
              <a:t>thanked</a:t>
            </a:r>
            <a:endParaRPr lang="zh-CN" altLang="en-US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92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980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圆角矩形 8">
            <a:hlinkClick r:id="rId5" action="ppaction://hlinksldjump"/>
          </p:cNvPr>
          <p:cNvSpPr/>
          <p:nvPr/>
        </p:nvSpPr>
        <p:spPr bwMode="auto">
          <a:xfrm>
            <a:off x="548724" y="165277"/>
            <a:ext cx="2259790" cy="466094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Listen and say.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10" name="Unit 1-4 let's ac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2958843" y="229771"/>
            <a:ext cx="304800" cy="304800"/>
          </a:xfrm>
          <a:prstGeom prst="rect">
            <a:avLst/>
          </a:prstGeom>
        </p:spPr>
      </p:pic>
      <p:pic>
        <p:nvPicPr>
          <p:cNvPr id="1026" name="Picture 2" descr="C:\Users\Administrator\Desktop\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035" y="1295399"/>
            <a:ext cx="7316345" cy="3452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21282" y="3614056"/>
            <a:ext cx="33744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Comic Sans MS" pitchFamily="66" charset="0"/>
              </a:rPr>
              <a:t>It was </a:t>
            </a:r>
            <a:r>
              <a:rPr lang="en-US" altLang="zh-CN" sz="2000" dirty="0" err="1">
                <a:latin typeface="Comic Sans MS" pitchFamily="66" charset="0"/>
              </a:rPr>
              <a:t>Daming’s</a:t>
            </a:r>
            <a:r>
              <a:rPr lang="en-US" altLang="zh-CN" sz="2000" dirty="0">
                <a:latin typeface="Comic Sans MS" pitchFamily="66" charset="0"/>
              </a:rPr>
              <a:t> birthday yesterday. Simon’s mum bought him a present.</a:t>
            </a:r>
            <a:endParaRPr lang="zh-CN" altLang="en-US" sz="20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67996" y="3614055"/>
            <a:ext cx="33744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Comic Sans MS" pitchFamily="66" charset="0"/>
              </a:rPr>
              <a:t>It was a book about space travel. Simon was interested in the book too.</a:t>
            </a:r>
            <a:endParaRPr lang="zh-CN" altLang="en-US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338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9759">
            <a:off x="756776" y="3361510"/>
            <a:ext cx="2550001" cy="164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57073" y="174139"/>
            <a:ext cx="2756075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itchFamily="66" charset="0"/>
                <a:ea typeface="宋体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508254" y="455681"/>
              <a:ext cx="1145207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b="1" kern="0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Listen and fill.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5" name="Unit 1-4 let's ac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240435" y="278310"/>
            <a:ext cx="304800" cy="304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2" y="845583"/>
            <a:ext cx="88953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itchFamily="66" charset="0"/>
              </a:rPr>
              <a:t>1. It was </a:t>
            </a:r>
            <a:r>
              <a:rPr lang="en-US" altLang="zh-CN" sz="2400" dirty="0" err="1">
                <a:latin typeface="Comic Sans MS" pitchFamily="66" charset="0"/>
              </a:rPr>
              <a:t>Daming’s</a:t>
            </a:r>
            <a:r>
              <a:rPr lang="en-US" altLang="zh-CN" sz="2400" dirty="0">
                <a:latin typeface="Comic Sans MS" pitchFamily="66" charset="0"/>
              </a:rPr>
              <a:t> _________ yesterday.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itchFamily="66" charset="0"/>
              </a:rPr>
              <a:t>2. Simon’s mum _______ him a present.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itchFamily="66" charset="0"/>
              </a:rPr>
              <a:t>3. It was a book ______space travel.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itchFamily="66" charset="0"/>
              </a:rPr>
              <a:t>4. Simon was _________ in the book too.</a:t>
            </a:r>
          </a:p>
        </p:txBody>
      </p:sp>
      <p:pic>
        <p:nvPicPr>
          <p:cNvPr id="2051" name="Picture 3" descr="C:\Users\Administrator\Desktop\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8104">
            <a:off x="5565245" y="3233981"/>
            <a:ext cx="2758769" cy="174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768425" y="845583"/>
            <a:ext cx="2173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birthday</a:t>
            </a:r>
            <a:endParaRPr lang="zh-CN" alt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05990" y="1376186"/>
            <a:ext cx="2173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bought</a:t>
            </a:r>
            <a:endParaRPr lang="zh-CN" alt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58390" y="1969128"/>
            <a:ext cx="2173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about</a:t>
            </a:r>
            <a:endParaRPr lang="zh-CN" alt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96649" y="2492348"/>
            <a:ext cx="2173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interested</a:t>
            </a:r>
            <a:endParaRPr lang="zh-CN" alt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86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33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9" grpId="0"/>
      <p:bldP spid="12" grpId="0"/>
      <p:bldP spid="13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9759">
            <a:off x="870929" y="2763057"/>
            <a:ext cx="2918626" cy="1881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17587" y="174139"/>
            <a:ext cx="2756075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itchFamily="66" charset="0"/>
                <a:ea typeface="宋体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615023" y="455681"/>
              <a:ext cx="931672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b="1" kern="0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Discuss.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-3" y="845583"/>
            <a:ext cx="88953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itchFamily="66" charset="0"/>
              </a:rPr>
              <a:t>1. When was </a:t>
            </a:r>
            <a:r>
              <a:rPr lang="en-US" altLang="zh-CN" sz="2400" dirty="0" err="1">
                <a:latin typeface="Comic Sans MS" pitchFamily="66" charset="0"/>
              </a:rPr>
              <a:t>Daming’s</a:t>
            </a:r>
            <a:r>
              <a:rPr lang="en-US" altLang="zh-CN" sz="2400" dirty="0">
                <a:latin typeface="Comic Sans MS" pitchFamily="66" charset="0"/>
              </a:rPr>
              <a:t> birthday?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itchFamily="66" charset="0"/>
              </a:rPr>
              <a:t>2. What did Simon’s mum buy for </a:t>
            </a:r>
            <a:r>
              <a:rPr lang="en-US" altLang="zh-CN" sz="2400" dirty="0" err="1">
                <a:latin typeface="Comic Sans MS" pitchFamily="66" charset="0"/>
              </a:rPr>
              <a:t>Daming</a:t>
            </a:r>
            <a:r>
              <a:rPr lang="en-US" altLang="zh-CN" sz="2400" dirty="0">
                <a:latin typeface="Comic Sans MS" pitchFamily="66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itchFamily="66" charset="0"/>
              </a:rPr>
              <a:t>3. Who was interested in the book too?</a:t>
            </a:r>
          </a:p>
        </p:txBody>
      </p:sp>
      <p:pic>
        <p:nvPicPr>
          <p:cNvPr id="2051" name="Picture 3" descr="C:\Users\Administrator\Desktop\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8104">
            <a:off x="4732976" y="2716786"/>
            <a:ext cx="3069525" cy="1946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392834" y="167833"/>
            <a:ext cx="2462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Comic Sans MS" pitchFamily="66" charset="0"/>
                <a:ea typeface="方正卡通简体" pitchFamily="65" charset="-122"/>
              </a:rPr>
              <a:t>Group Work.</a:t>
            </a:r>
            <a:endParaRPr lang="zh-CN" altLang="en-US" sz="2800" b="1" dirty="0">
              <a:solidFill>
                <a:srgbClr val="7030A0"/>
              </a:solidFill>
              <a:latin typeface="Comic Sans MS" pitchFamily="66" charset="0"/>
              <a:ea typeface="方正卡通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172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7587" y="174139"/>
            <a:ext cx="2756075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itchFamily="66" charset="0"/>
                <a:ea typeface="宋体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589117" y="455681"/>
              <a:ext cx="983484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b="1" kern="0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Free talk.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66053" y="1183040"/>
            <a:ext cx="61068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itchFamily="66" charset="0"/>
              </a:rPr>
              <a:t>What did you get on your birthday?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itchFamily="66" charset="0"/>
              </a:rPr>
              <a:t>How was it?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itchFamily="66" charset="0"/>
              </a:rPr>
              <a:t>Who bought it for you? 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C953C16-94A2-4B4B-AD9C-7B20FF6024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1014" y="1896387"/>
            <a:ext cx="2561432" cy="2561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0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43" y="534609"/>
            <a:ext cx="7184570" cy="451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980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圆角矩形 2">
            <a:hlinkClick r:id="rId4" action="ppaction://hlinksldjump"/>
          </p:cNvPr>
          <p:cNvSpPr/>
          <p:nvPr/>
        </p:nvSpPr>
        <p:spPr bwMode="auto">
          <a:xfrm>
            <a:off x="548724" y="165277"/>
            <a:ext cx="1911447" cy="466094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 err="1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Practise</a:t>
            </a: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97628" y="274916"/>
            <a:ext cx="2623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/>
              <a:t>Look and write.</a:t>
            </a:r>
            <a:endParaRPr lang="zh-CN" altLang="en-US" i="1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870857" y="4278086"/>
            <a:ext cx="671648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70857" y="4539343"/>
            <a:ext cx="671648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70857" y="4789714"/>
            <a:ext cx="671648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70857" y="5039935"/>
            <a:ext cx="671648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70857" y="3939532"/>
            <a:ext cx="73216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Comic Sans MS" pitchFamily="66" charset="0"/>
              </a:rPr>
              <a:t>On Sam’s birthday, </a:t>
            </a:r>
            <a:r>
              <a:rPr lang="en-US" altLang="zh-CN" sz="1600" b="1" dirty="0" err="1">
                <a:latin typeface="Comic Sans MS" pitchFamily="66" charset="0"/>
              </a:rPr>
              <a:t>Lingling</a:t>
            </a:r>
            <a:r>
              <a:rPr lang="en-US" altLang="zh-CN" sz="1600" b="1" dirty="0">
                <a:latin typeface="Comic Sans MS" pitchFamily="66" charset="0"/>
              </a:rPr>
              <a:t> bought him a present. It was a red pen.</a:t>
            </a:r>
            <a:endParaRPr lang="zh-CN" altLang="en-US" sz="1600" b="1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0857" y="4209481"/>
            <a:ext cx="79574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Comic Sans MS" pitchFamily="66" charset="0"/>
              </a:rPr>
              <a:t>On </a:t>
            </a:r>
            <a:r>
              <a:rPr lang="en-US" altLang="zh-CN" sz="1600" b="1" dirty="0" err="1">
                <a:solidFill>
                  <a:srgbClr val="FF0000"/>
                </a:solidFill>
                <a:latin typeface="Comic Sans MS" pitchFamily="66" charset="0"/>
              </a:rPr>
              <a:t>Lingling’s</a:t>
            </a:r>
            <a:r>
              <a:rPr lang="en-US" altLang="zh-CN" sz="1600" b="1" dirty="0">
                <a:solidFill>
                  <a:srgbClr val="FF0000"/>
                </a:solidFill>
                <a:latin typeface="Comic Sans MS" pitchFamily="66" charset="0"/>
              </a:rPr>
              <a:t> birthday, </a:t>
            </a:r>
            <a:r>
              <a:rPr lang="en-US" altLang="zh-CN" sz="1600" b="1" dirty="0" err="1">
                <a:solidFill>
                  <a:srgbClr val="FF0000"/>
                </a:solidFill>
                <a:latin typeface="Comic Sans MS" pitchFamily="66" charset="0"/>
              </a:rPr>
              <a:t>Daming</a:t>
            </a:r>
            <a:r>
              <a:rPr lang="en-US" altLang="zh-CN" sz="1600" b="1" dirty="0">
                <a:solidFill>
                  <a:srgbClr val="FF0000"/>
                </a:solidFill>
                <a:latin typeface="Comic Sans MS" pitchFamily="66" charset="0"/>
              </a:rPr>
              <a:t> bought her a present. It was a green kite.</a:t>
            </a:r>
            <a:endParaRPr lang="zh-CN" altLang="en-US" sz="1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70856" y="4539343"/>
            <a:ext cx="77397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Comic Sans MS" pitchFamily="66" charset="0"/>
              </a:rPr>
              <a:t>On </a:t>
            </a:r>
            <a:r>
              <a:rPr lang="en-US" altLang="zh-CN" sz="1600" b="1" dirty="0" err="1">
                <a:solidFill>
                  <a:srgbClr val="FF0000"/>
                </a:solidFill>
                <a:latin typeface="Comic Sans MS" pitchFamily="66" charset="0"/>
              </a:rPr>
              <a:t>Daming’s</a:t>
            </a:r>
            <a:r>
              <a:rPr lang="en-US" altLang="zh-CN" sz="1600" b="1" dirty="0">
                <a:solidFill>
                  <a:srgbClr val="FF0000"/>
                </a:solidFill>
                <a:latin typeface="Comic Sans MS" pitchFamily="66" charset="0"/>
              </a:rPr>
              <a:t> birthday, Amy bought him a present. It was a blue toy car.</a:t>
            </a:r>
            <a:endParaRPr lang="zh-CN" altLang="en-US" sz="1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70857" y="4789714"/>
            <a:ext cx="73216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Comic Sans MS" pitchFamily="66" charset="0"/>
              </a:rPr>
              <a:t>On Amy’s birthday, Sam bought her a present. It was a yellow cap.</a:t>
            </a:r>
            <a:endParaRPr lang="zh-CN" altLang="en-US" sz="1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94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10986" y="1261394"/>
            <a:ext cx="7920427" cy="2801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1. (     ) He _____ a gift from his friends yesterday.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           A. gets	            B. getting	        C. got</a:t>
            </a:r>
          </a:p>
          <a:p>
            <a:pPr>
              <a:lnSpc>
                <a:spcPct val="150000"/>
              </a:lnSpc>
            </a:pPr>
            <a:endParaRPr lang="en-US" altLang="zh-CN" sz="2400" dirty="0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2. (     ) My brother is interested in  ________.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             A. reading	         B. read	             C. to read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55286" y="1400067"/>
            <a:ext cx="361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C  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373BC2C-DE77-4F87-BB30-3284FD0DF6BE}"/>
              </a:ext>
            </a:extLst>
          </p:cNvPr>
          <p:cNvSpPr txBox="1"/>
          <p:nvPr/>
        </p:nvSpPr>
        <p:spPr>
          <a:xfrm>
            <a:off x="1120086" y="3077667"/>
            <a:ext cx="361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A   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圆角矩形 10">
            <a:hlinkClick r:id="rId4" action="ppaction://hlinksldjump"/>
          </p:cNvPr>
          <p:cNvSpPr/>
          <p:nvPr/>
        </p:nvSpPr>
        <p:spPr bwMode="auto">
          <a:xfrm>
            <a:off x="666207" y="147953"/>
            <a:ext cx="1524334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Try to do.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5006" y="77014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noProof="0" dirty="0">
                <a:solidFill>
                  <a:prstClr val="black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单项选择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8" grpId="0"/>
      <p:bldP spid="8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>
            <a:extLst>
              <a:ext uri="{FF2B5EF4-FFF2-40B4-BE49-F238E27FC236}">
                <a16:creationId xmlns:a16="http://schemas.microsoft.com/office/drawing/2014/main" id="{CD9AE1BD-DABF-4647-B8B9-9DBE2532E5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0396" y="1218659"/>
            <a:ext cx="8854003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用所给动词的适当形式填空。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1. Can you _______</a:t>
            </a:r>
            <a:r>
              <a:rPr lang="zh-CN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（</a:t>
            </a: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finish</a:t>
            </a:r>
            <a:r>
              <a:rPr lang="zh-CN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）</a:t>
            </a: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this job by yourself?</a:t>
            </a:r>
            <a:endParaRPr lang="zh-CN" altLang="en-US" sz="2400" dirty="0">
              <a:solidFill>
                <a:prstClr val="black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2.The boys decided ________</a:t>
            </a:r>
            <a:r>
              <a:rPr lang="zh-CN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（</a:t>
            </a: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make</a:t>
            </a:r>
            <a:r>
              <a:rPr lang="zh-CN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）</a:t>
            </a: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a kite.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3. My brother _______(be) six last year.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4. They _______ good friends five years ago.</a:t>
            </a:r>
          </a:p>
        </p:txBody>
      </p:sp>
      <p:sp>
        <p:nvSpPr>
          <p:cNvPr id="10" name="TextBox 2">
            <a:extLst>
              <a:ext uri="{FF2B5EF4-FFF2-40B4-BE49-F238E27FC236}">
                <a16:creationId xmlns:a16="http://schemas.microsoft.com/office/drawing/2014/main" id="{7ADBD888-255E-4BD6-AF95-8E7E0F4DB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5264" y="1739961"/>
            <a:ext cx="10965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finish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1A14EDC9-0414-40A1-8825-936F58F6B6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6894" y="2308704"/>
            <a:ext cx="18181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to make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66FC3C65-586C-4BD7-9734-876E6D3B16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3550" y="2837994"/>
            <a:ext cx="10965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was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F65D03EA-88A7-44C6-BF52-72705399E2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3280" y="3375468"/>
            <a:ext cx="9802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were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圆角矩形 14">
            <a:hlinkClick r:id="rId4" action="ppaction://hlinksldjump"/>
          </p:cNvPr>
          <p:cNvSpPr/>
          <p:nvPr/>
        </p:nvSpPr>
        <p:spPr bwMode="auto">
          <a:xfrm>
            <a:off x="666207" y="147953"/>
            <a:ext cx="1524334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Try to do.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22" y="892628"/>
            <a:ext cx="8849178" cy="3907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980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>
            <a:hlinkClick r:id="rId5" action="ppaction://hlinksldjump"/>
          </p:cNvPr>
          <p:cNvSpPr/>
          <p:nvPr/>
        </p:nvSpPr>
        <p:spPr bwMode="auto">
          <a:xfrm>
            <a:off x="548724" y="165277"/>
            <a:ext cx="2890910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Look, listen and say.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5" name="Unit 1-4 let's ac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3590214" y="278171"/>
            <a:ext cx="304800" cy="304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32759" y="1068619"/>
            <a:ext cx="21149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Welcome home! What did you buy on the earth?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7943" y="1859186"/>
            <a:ext cx="17743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I bought a lot of things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7668" y="1077234"/>
            <a:ext cx="19273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This T-shirt is for you.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74969" y="1378782"/>
            <a:ext cx="17743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It’s beautiful. But I can’t wear it.</a:t>
            </a:r>
            <a:endParaRPr lang="zh-CN" altLang="en-US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69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33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>
            <a:extLst>
              <a:ext uri="{FF2B5EF4-FFF2-40B4-BE49-F238E27FC236}">
                <a16:creationId xmlns:a16="http://schemas.microsoft.com/office/drawing/2014/main" id="{14777A0B-AE56-4E64-BD52-20AFEBAB0A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518" y="1223774"/>
            <a:ext cx="8208963" cy="359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1. It was </a:t>
            </a:r>
            <a:r>
              <a:rPr lang="en-US" altLang="zh-CN" sz="2200" dirty="0" err="1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Daming’s</a:t>
            </a: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 birthday yesterday.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_____________________________________________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2. Simon’s mum bought him a present too.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_____________________________________________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3. Daming is very interested in space travel.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_____________________________________________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2200" dirty="0">
              <a:solidFill>
                <a:prstClr val="black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90F1216A-5293-4EC4-BEEF-DE7C470D6C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006" y="1770376"/>
            <a:ext cx="439261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昨天是大明的生日。</a:t>
            </a:r>
          </a:p>
        </p:txBody>
      </p:sp>
      <p:sp>
        <p:nvSpPr>
          <p:cNvPr id="15" name="TextBox 2">
            <a:extLst>
              <a:ext uri="{FF2B5EF4-FFF2-40B4-BE49-F238E27FC236}">
                <a16:creationId xmlns:a16="http://schemas.microsoft.com/office/drawing/2014/main" id="{E6BC03E8-6C5A-4FC6-8C93-9878070508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405" y="2803854"/>
            <a:ext cx="439261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西蒙的妈妈也给他买了一件礼物。</a:t>
            </a:r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ABCD525F-4235-4623-BD3F-E4D564A4EE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606" y="3804286"/>
            <a:ext cx="698961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大明对太空旅行很感兴趣。</a:t>
            </a:r>
            <a:endParaRPr lang="en-US" altLang="zh-CN" sz="2200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pic>
        <p:nvPicPr>
          <p:cNvPr id="9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圆角矩形 9">
            <a:hlinkClick r:id="rId4" action="ppaction://hlinksldjump"/>
          </p:cNvPr>
          <p:cNvSpPr/>
          <p:nvPr/>
        </p:nvSpPr>
        <p:spPr bwMode="auto">
          <a:xfrm>
            <a:off x="666207" y="147953"/>
            <a:ext cx="1524334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Try to do.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5006" y="77014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prstClr val="black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英译汉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761998" y="1222353"/>
            <a:ext cx="7587343" cy="2369933"/>
          </a:xfrm>
          <a:prstGeom prst="flowChartAlternateProcess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37553" y="219025"/>
            <a:ext cx="29899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rgbClr val="FFFFFF">
                      <a:lumMod val="50000"/>
                    </a:srgbClr>
                  </a:outerShdw>
                </a:effectLst>
                <a:latin typeface="Arial" panose="020B0604020202020204" pitchFamily="34" charset="0"/>
              </a:rPr>
              <a:t>Summary</a:t>
            </a:r>
            <a:endParaRPr lang="zh-CN" altLang="en-US" sz="4800" b="1" dirty="0">
              <a:ln w="9525">
                <a:solidFill>
                  <a:srgbClr val="FFFFFF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12700" dist="38100" dir="2700000" algn="tl" rotWithShape="0">
                  <a:srgbClr val="FFFFFF">
                    <a:lumMod val="5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61997" y="1400889"/>
            <a:ext cx="8262257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重点短语：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buy </a:t>
            </a:r>
            <a:r>
              <a:rPr lang="en-US" altLang="zh-CN" sz="2400" dirty="0" err="1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sb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sth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=buy </a:t>
            </a:r>
            <a:r>
              <a:rPr lang="en-US" altLang="zh-CN" sz="2400" dirty="0" err="1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sth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for </a:t>
            </a:r>
            <a:r>
              <a:rPr lang="en-US" altLang="zh-CN" sz="2400" dirty="0" err="1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sb</a:t>
            </a:r>
            <a:endParaRPr lang="en-US" altLang="zh-CN" sz="2400" dirty="0">
              <a:solidFill>
                <a:schemeClr val="bg1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              be interested in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重点句式：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Simon’s mum bought him a present.</a:t>
            </a: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              Simon was interested in the book too.</a:t>
            </a:r>
            <a:endParaRPr lang="en-US" altLang="zh-CN" sz="2000" dirty="0"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69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底图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5" name="图片 4" descr="作业图标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19" y="268867"/>
            <a:ext cx="555249" cy="470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1525753" y="1726607"/>
            <a:ext cx="60724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背过活动三的重点句式。</a:t>
            </a:r>
          </a:p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向家人展示自己跟读模仿课文录音的情况。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939B06-0953-4F8F-85F0-55AC74722167}"/>
              </a:ext>
            </a:extLst>
          </p:cNvPr>
          <p:cNvSpPr txBox="1"/>
          <p:nvPr/>
        </p:nvSpPr>
        <p:spPr>
          <a:xfrm>
            <a:off x="3153410" y="1035685"/>
            <a:ext cx="3439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D762ACA-E7E7-41B7-8108-FB6DBDEE75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10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025" y="3061814"/>
            <a:ext cx="4996575" cy="198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07108" y="197536"/>
            <a:ext cx="2560756" cy="563420"/>
            <a:chOff x="5996353" y="380978"/>
            <a:chExt cx="2111835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itchFamily="66" charset="0"/>
                <a:ea typeface="宋体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053560" y="455681"/>
              <a:ext cx="2054628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b="1" kern="0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Listen and answer.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93008" y="1250893"/>
            <a:ext cx="63003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Comic Sans MS" pitchFamily="66" charset="0"/>
              </a:rPr>
              <a:t>Where did the alien go?</a:t>
            </a:r>
          </a:p>
          <a:p>
            <a:r>
              <a:rPr lang="en-US" altLang="zh-CN" sz="2800" b="1" dirty="0">
                <a:latin typeface="Comic Sans MS" pitchFamily="66" charset="0"/>
              </a:rPr>
              <a:t>_______________________</a:t>
            </a:r>
          </a:p>
          <a:p>
            <a:r>
              <a:rPr lang="en-US" altLang="zh-CN" sz="2800" b="1" dirty="0">
                <a:latin typeface="Comic Sans MS" pitchFamily="66" charset="0"/>
              </a:rPr>
              <a:t>What did he buy?</a:t>
            </a:r>
          </a:p>
          <a:p>
            <a:r>
              <a:rPr lang="en-US" altLang="zh-CN" sz="2800" b="1" dirty="0">
                <a:latin typeface="Comic Sans MS" pitchFamily="66" charset="0"/>
              </a:rPr>
              <a:t>_______________________</a:t>
            </a:r>
            <a:endParaRPr lang="zh-CN" altLang="en-US" sz="2800" b="1" dirty="0">
              <a:latin typeface="Comic Sans MS" pitchFamily="66" charset="0"/>
            </a:endParaRPr>
          </a:p>
        </p:txBody>
      </p:sp>
      <p:pic>
        <p:nvPicPr>
          <p:cNvPr id="7" name="Unit 1-4 let's ac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969728" y="303449"/>
            <a:ext cx="304800" cy="304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2770" y="1635614"/>
            <a:ext cx="5301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He went to the earth.</a:t>
            </a:r>
            <a:endParaRPr lang="zh-CN" alt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2769" y="2538594"/>
            <a:ext cx="5301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He bought a lot of things.</a:t>
            </a:r>
            <a:endParaRPr lang="zh-CN" alt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66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338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4153891" y="898125"/>
            <a:ext cx="3026929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home </a:t>
            </a:r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回家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6" name="圆角矩形 13">
            <a:extLst>
              <a:ext uri="{FF2B5EF4-FFF2-40B4-BE49-F238E27FC236}">
                <a16:creationId xmlns:a16="http://schemas.microsoft.com/office/drawing/2014/main" id="{933EE9AD-E191-453F-A61F-2F2E74794F90}"/>
              </a:ext>
            </a:extLst>
          </p:cNvPr>
          <p:cNvSpPr/>
          <p:nvPr/>
        </p:nvSpPr>
        <p:spPr>
          <a:xfrm>
            <a:off x="4153891" y="1722231"/>
            <a:ext cx="4408053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短语：</a:t>
            </a:r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go home </a:t>
            </a:r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回家</a:t>
            </a:r>
          </a:p>
        </p:txBody>
      </p:sp>
      <p:sp>
        <p:nvSpPr>
          <p:cNvPr id="4" name="圆角矩形 13">
            <a:extLst>
              <a:ext uri="{FF2B5EF4-FFF2-40B4-BE49-F238E27FC236}">
                <a16:creationId xmlns:a16="http://schemas.microsoft.com/office/drawing/2014/main" id="{008AF03E-3D29-43A5-A6CA-7CE8D89A4B7F}"/>
              </a:ext>
            </a:extLst>
          </p:cNvPr>
          <p:cNvSpPr/>
          <p:nvPr/>
        </p:nvSpPr>
        <p:spPr>
          <a:xfrm>
            <a:off x="4153891" y="2552922"/>
            <a:ext cx="4941453" cy="173664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注意：在</a:t>
            </a:r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welcome/ go home</a:t>
            </a:r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中，</a:t>
            </a:r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home </a:t>
            </a:r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的前面不加</a:t>
            </a:r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to</a:t>
            </a:r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05C0136-DA35-4A0C-9BAF-39A9FFA46D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352" y="1412023"/>
            <a:ext cx="3502962" cy="2281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00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2971800" y="1011275"/>
            <a:ext cx="6145790" cy="646986"/>
          </a:xfrm>
          <a:prstGeom prst="round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pPr lvl="0"/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got </a:t>
            </a:r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得到，收到（</a:t>
            </a:r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get</a:t>
            </a:r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的过去式）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6" name="圆角矩形 13">
            <a:extLst>
              <a:ext uri="{FF2B5EF4-FFF2-40B4-BE49-F238E27FC236}">
                <a16:creationId xmlns:a16="http://schemas.microsoft.com/office/drawing/2014/main" id="{933EE9AD-E191-453F-A61F-2F2E74794F90}"/>
              </a:ext>
            </a:extLst>
          </p:cNvPr>
          <p:cNvSpPr/>
          <p:nvPr/>
        </p:nvSpPr>
        <p:spPr>
          <a:xfrm>
            <a:off x="2971800" y="1780707"/>
            <a:ext cx="4651910" cy="173664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短语：</a:t>
            </a:r>
            <a:endParaRPr lang="en-US" altLang="zh-CN" sz="3200" dirty="0">
              <a:solidFill>
                <a:prstClr val="white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  <a:p>
            <a:pPr lvl="0"/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get </a:t>
            </a:r>
            <a:r>
              <a:rPr lang="en-US" altLang="zh-CN" sz="3200" dirty="0" err="1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sth</a:t>
            </a:r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. from sb. </a:t>
            </a:r>
          </a:p>
          <a:p>
            <a:pPr lvl="0"/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收到来自某人的某物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105A893-4275-48A7-B528-4762D45379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58" y="1123478"/>
            <a:ext cx="2527142" cy="305110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2998210" y="3655147"/>
            <a:ext cx="5962900" cy="646986"/>
          </a:xfrm>
          <a:prstGeom prst="round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pPr lvl="0"/>
            <a:r>
              <a:rPr lang="en-US" altLang="zh-CN" sz="3200" noProof="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I got a toy car from my uncle.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096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ministrator\Desktop\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52" y="441916"/>
            <a:ext cx="3246131" cy="1977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3918078" y="531126"/>
            <a:ext cx="2449706" cy="646986"/>
          </a:xfrm>
          <a:prstGeom prst="round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pPr lvl="0"/>
            <a:r>
              <a:rPr lang="en-US" altLang="zh-CN" sz="3200" noProof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space: </a:t>
            </a:r>
            <a:r>
              <a:rPr lang="zh-CN" altLang="en-US" sz="3200" noProof="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太空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pic>
        <p:nvPicPr>
          <p:cNvPr id="3077" name="Picture 5" descr="http://file06.16sucai.com/2016/0624/d040ab68523dd02e22eb398476dc1ad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58" y="2748619"/>
            <a:ext cx="3323097" cy="187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3918074" y="2999709"/>
            <a:ext cx="3949479" cy="646986"/>
          </a:xfrm>
          <a:prstGeom prst="round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pPr lvl="0"/>
            <a:r>
              <a:rPr lang="en-US" altLang="zh-CN" sz="3200" noProof="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spaceship: </a:t>
            </a:r>
            <a:r>
              <a:rPr lang="zh-CN" altLang="en-US" sz="3200" noProof="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太空飞船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814590" y="1496679"/>
            <a:ext cx="5329410" cy="119181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I hope to fly to the space by spaceship.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864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586786" y="699295"/>
            <a:ext cx="4201642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interested </a:t>
            </a:r>
            <a:r>
              <a:rPr lang="zh-CN" altLang="en-US" sz="32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感兴趣的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3570156" y="1520753"/>
            <a:ext cx="4898930" cy="119181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短语：</a:t>
            </a:r>
            <a:r>
              <a:rPr lang="en-US" altLang="zh-CN" sz="32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be interested in </a:t>
            </a:r>
            <a:r>
              <a:rPr lang="zh-CN" altLang="en-US" sz="3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对</a:t>
            </a:r>
            <a:r>
              <a:rPr lang="en-US" altLang="zh-CN" sz="3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……</a:t>
            </a:r>
            <a:r>
              <a:rPr lang="zh-CN" altLang="en-US" sz="3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感兴趣</a:t>
            </a:r>
          </a:p>
        </p:txBody>
      </p:sp>
      <p:sp>
        <p:nvSpPr>
          <p:cNvPr id="5" name="圆角矩形 10">
            <a:extLst>
              <a:ext uri="{FF2B5EF4-FFF2-40B4-BE49-F238E27FC236}">
                <a16:creationId xmlns:a16="http://schemas.microsoft.com/office/drawing/2014/main" id="{57449669-6AD7-446D-8824-52300750BE9B}"/>
              </a:ext>
            </a:extLst>
          </p:cNvPr>
          <p:cNvSpPr/>
          <p:nvPr/>
        </p:nvSpPr>
        <p:spPr>
          <a:xfrm>
            <a:off x="3570156" y="2886469"/>
            <a:ext cx="5459242" cy="173664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注意：</a:t>
            </a:r>
            <a:r>
              <a:rPr lang="en-US" altLang="zh-CN" sz="32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be interested in</a:t>
            </a:r>
            <a:r>
              <a:rPr lang="zh-CN" altLang="en-US" sz="32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中的</a:t>
            </a:r>
            <a:r>
              <a:rPr lang="en-US" altLang="zh-CN" sz="32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in</a:t>
            </a:r>
            <a:r>
              <a:rPr lang="zh-CN" altLang="en-US" sz="32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是介词，后面可以跟名词、代词及动词的</a:t>
            </a:r>
            <a:r>
              <a:rPr lang="en-US" altLang="zh-CN" sz="3200" dirty="0" err="1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ing</a:t>
            </a:r>
            <a:r>
              <a:rPr lang="en-US" altLang="zh-CN" sz="32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 </a:t>
            </a:r>
            <a:r>
              <a:rPr lang="zh-CN" altLang="en-US" sz="32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形式。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EF945281-59B7-4662-B4AE-C4F4AFE598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4"/>
          <a:stretch/>
        </p:blipFill>
        <p:spPr bwMode="auto">
          <a:xfrm>
            <a:off x="572403" y="1022788"/>
            <a:ext cx="2508254" cy="319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</TotalTime>
  <Words>1691</Words>
  <Application>Microsoft Office PowerPoint</Application>
  <PresentationFormat>自定义</PresentationFormat>
  <Paragraphs>259</Paragraphs>
  <Slides>42</Slides>
  <Notes>19</Notes>
  <HiddenSlides>0</HiddenSlides>
  <MMClips>8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8" baseType="lpstr">
      <vt:lpstr>方正卡通简体</vt:lpstr>
      <vt:lpstr>黑体</vt:lpstr>
      <vt:lpstr>Arial</vt:lpstr>
      <vt:lpstr>Calibri</vt:lpstr>
      <vt:lpstr>Comic Sans MS</vt:lpstr>
      <vt:lpstr>Office 主题</vt:lpstr>
      <vt:lpstr>外研版·英语·六年级下册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时代天华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张</dc:creator>
  <cp:lastModifiedBy>Lecano&amp;Qingmei</cp:lastModifiedBy>
  <cp:revision>235</cp:revision>
  <dcterms:created xsi:type="dcterms:W3CDTF">2019-08-01T01:27:00Z</dcterms:created>
  <dcterms:modified xsi:type="dcterms:W3CDTF">2020-12-16T22:00:57Z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2052-11.1.0.8813</vt:lpwstr>
  </property>
</Properties>
</file>