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337" r:id="rId2"/>
    <p:sldId id="263" r:id="rId3"/>
    <p:sldId id="319" r:id="rId4"/>
    <p:sldId id="401" r:id="rId5"/>
    <p:sldId id="403" r:id="rId6"/>
    <p:sldId id="404" r:id="rId7"/>
    <p:sldId id="405" r:id="rId8"/>
    <p:sldId id="271" r:id="rId9"/>
    <p:sldId id="373" r:id="rId10"/>
    <p:sldId id="323" r:id="rId11"/>
    <p:sldId id="396" r:id="rId12"/>
    <p:sldId id="397" r:id="rId13"/>
    <p:sldId id="398" r:id="rId14"/>
    <p:sldId id="399" r:id="rId15"/>
    <p:sldId id="409" r:id="rId16"/>
    <p:sldId id="410" r:id="rId17"/>
    <p:sldId id="419" r:id="rId18"/>
    <p:sldId id="411" r:id="rId19"/>
    <p:sldId id="406" r:id="rId20"/>
    <p:sldId id="392" r:id="rId21"/>
    <p:sldId id="407" r:id="rId22"/>
    <p:sldId id="412" r:id="rId23"/>
    <p:sldId id="413" r:id="rId24"/>
    <p:sldId id="340" r:id="rId25"/>
    <p:sldId id="408" r:id="rId26"/>
    <p:sldId id="414" r:id="rId27"/>
    <p:sldId id="268" r:id="rId28"/>
    <p:sldId id="415" r:id="rId29"/>
    <p:sldId id="400" r:id="rId30"/>
    <p:sldId id="416" r:id="rId31"/>
    <p:sldId id="417" r:id="rId32"/>
    <p:sldId id="331" r:id="rId33"/>
    <p:sldId id="367" r:id="rId34"/>
    <p:sldId id="366" r:id="rId35"/>
    <p:sldId id="362" r:id="rId36"/>
    <p:sldId id="418" r:id="rId37"/>
    <p:sldId id="336" r:id="rId38"/>
  </p:sldIdLst>
  <p:sldSz cx="9144000" cy="514826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4" userDrawn="1">
          <p15:clr>
            <a:srgbClr val="A4A3A4"/>
          </p15:clr>
        </p15:guide>
        <p15:guide id="2" pos="1497" userDrawn="1">
          <p15:clr>
            <a:srgbClr val="A4A3A4"/>
          </p15:clr>
        </p15:guide>
        <p15:guide id="3" pos="4195" userDrawn="1">
          <p15:clr>
            <a:srgbClr val="A4A3A4"/>
          </p15:clr>
        </p15:guide>
        <p15:guide id="4" orient="horz" pos="2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ACC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72" y="264"/>
      </p:cViewPr>
      <p:guideLst>
        <p:guide orient="horz" pos="964"/>
        <p:guide pos="1497"/>
        <p:guide pos="4195"/>
        <p:guide orient="horz" pos="24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27859-D4C0-B94C-9B1E-5D7232BAB72B}" type="datetimeFigureOut">
              <a:rPr kumimoji="1" lang="zh-CN" altLang="en-US" smtClean="0"/>
              <a:t>2020/12/17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34848-7539-2046-A7A3-6675E7920E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15395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280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280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586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586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4848-7539-2046-A7A3-6675E7920E5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704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252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25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134848-7539-2046-A7A3-6675E7920E5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372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底图0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181"/>
            <a:ext cx="9144000" cy="80708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2E37D3-9FC1-425E-B81A-07C9FEFFA9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slide" Target="slide12.xml"/><Relationship Id="rId5" Type="http://schemas.openxmlformats.org/officeDocument/2006/relationships/image" Target="../media/image5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5945;&#36741;\PPT&#35838;&#20214;\&#25910;&#31295;\PPT&#19978;&#20876;&#31295;&#20214;\&#19979;&#29256;\&#33521;&#35821;&#25945;&#23398;PPT&#35838;&#20214;&#22235;&#19978;-&#19979;&#29256;\&#22235;&#19978;Unit1\Unit%201-4%20let's%20act.MP3" TargetMode="External"/><Relationship Id="rId6" Type="http://schemas.openxmlformats.org/officeDocument/2006/relationships/image" Target="../media/image25.png"/><Relationship Id="rId5" Type="http://schemas.openxmlformats.org/officeDocument/2006/relationships/slide" Target="slide12.xml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22806;&#30740;&#20845;&#19979;&#65293;Module%204-Unit%202-Look,%20listen%20and%20say.mp4" TargetMode="External"/><Relationship Id="rId5" Type="http://schemas.openxmlformats.org/officeDocument/2006/relationships/image" Target="../media/image6.png"/><Relationship Id="rId4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&#22806;&#30740;&#20845;&#19979;&#65293;Module%204-Unit%202-Listen%20and%20read.mp4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2806;&#30740;&#20845;&#19979;%20Module4%20U2%20&#27963;&#21160;&#20108;&#38899;&#39057;.mp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首页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 idx="4294967295"/>
          </p:nvPr>
        </p:nvSpPr>
        <p:spPr>
          <a:xfrm>
            <a:off x="-213072" y="319088"/>
            <a:ext cx="3567113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外研版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英语</a:t>
            </a:r>
            <a:r>
              <a:rPr kumimoji="1"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kumimoji="1"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六年级下册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5823927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340450" y="3272577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kumimoji="1" lang="zh-CN" altLang="en-US" sz="16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1529" y="1171242"/>
            <a:ext cx="696094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Module 4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Unit 2  The apples are falling down the stairs.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A148019-C055-45F9-B389-E23832FC1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0115" y="908312"/>
            <a:ext cx="8414656" cy="2962513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FF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现在进行时用法：</a:t>
            </a:r>
            <a:endParaRPr lang="en-US" altLang="zh-CN" sz="2800" dirty="0">
              <a:solidFill>
                <a:srgbClr val="FFFF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be+ doing </a:t>
            </a:r>
            <a:r>
              <a:rPr lang="en-US" altLang="zh-CN" sz="2800" dirty="0" err="1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sth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.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表示现在正在发生的事情。</a:t>
            </a:r>
            <a:endParaRPr lang="en-US" altLang="zh-CN" sz="28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注意：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因为主语是复数形式，所以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be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动词用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are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755572" y="1363640"/>
            <a:ext cx="3956843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stair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楼梯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(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常复</a:t>
            </a:r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)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3" name="圆角矩形 10">
            <a:extLst>
              <a:ext uri="{FF2B5EF4-FFF2-40B4-BE49-F238E27FC236}">
                <a16:creationId xmlns:a16="http://schemas.microsoft.com/office/drawing/2014/main" id="{D46311B3-6FFE-49E4-BFB6-79F5B7B1E660}"/>
              </a:ext>
            </a:extLst>
          </p:cNvPr>
          <p:cNvSpPr/>
          <p:nvPr/>
        </p:nvSpPr>
        <p:spPr>
          <a:xfrm>
            <a:off x="3755572" y="2255154"/>
            <a:ext cx="5170713" cy="119181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stair </a:t>
            </a:r>
            <a:r>
              <a:rPr lang="zh-CN" altLang="en-US" sz="3200" b="1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表示“楼梯的一级”，表示“楼梯”时常用复数。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491F17D-AD13-42ED-A184-DEE01C75DC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3" b="-3578"/>
          <a:stretch/>
        </p:blipFill>
        <p:spPr bwMode="auto">
          <a:xfrm>
            <a:off x="312857" y="1273629"/>
            <a:ext cx="3072600" cy="259048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35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09992" y="1293006"/>
            <a:ext cx="3707757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mess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肮脏，凌乱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3" name="圆角矩形 10">
            <a:extLst>
              <a:ext uri="{FF2B5EF4-FFF2-40B4-BE49-F238E27FC236}">
                <a16:creationId xmlns:a16="http://schemas.microsoft.com/office/drawing/2014/main" id="{D46311B3-6FFE-49E4-BFB6-79F5B7B1E660}"/>
              </a:ext>
            </a:extLst>
          </p:cNvPr>
          <p:cNvSpPr/>
          <p:nvPr/>
        </p:nvSpPr>
        <p:spPr>
          <a:xfrm>
            <a:off x="3741686" y="2273231"/>
            <a:ext cx="5402314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in a mess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杂乱不堪，一团糟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17B6B4-2D30-4AA0-A513-75AAC4B82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0065"/>
            <a:ext cx="3741686" cy="270648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4109992" y="3143577"/>
            <a:ext cx="4665701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Her</a:t>
            </a:r>
            <a:r>
              <a:rPr kumimoji="0" lang="en-US" altLang="zh-CN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 hair is in a mess.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1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108858" y="1145645"/>
            <a:ext cx="8817428" cy="2553891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What a mess! 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真乱啊！</a:t>
            </a:r>
            <a:endParaRPr lang="en-US" altLang="zh-CN" sz="32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以“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what”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开头的感叹句，句尾省略了“</a:t>
            </a:r>
            <a:r>
              <a:rPr lang="en-US" altLang="zh-CN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it is”</a:t>
            </a: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。</a:t>
            </a:r>
            <a:endParaRPr lang="en-US" altLang="zh-CN" sz="3200" dirty="0">
              <a:solidFill>
                <a:prstClr val="white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这句话是对某种混乱状态的抱怨。</a:t>
            </a:r>
          </a:p>
        </p:txBody>
      </p:sp>
    </p:spTree>
    <p:extLst>
      <p:ext uri="{BB962C8B-B14F-4D97-AF65-F5344CB8AC3E}">
        <p14:creationId xmlns:p14="http://schemas.microsoft.com/office/powerpoint/2010/main" val="100303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49651" y="731138"/>
            <a:ext cx="7939178" cy="3677603"/>
          </a:xfrm>
          <a:prstGeom prst="roundRect">
            <a:avLst/>
          </a:prstGeom>
          <a:solidFill>
            <a:srgbClr val="ACC16A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感叹句句型结构：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What (+a/an) +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形容词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名词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(+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主语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谓语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)!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注意：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感叹句后面的“主语</a:t>
            </a:r>
            <a:r>
              <a:rPr lang="en-US" altLang="zh-CN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+ </a:t>
            </a: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谓语”通常是省略的，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而且句尾要用感叹号。</a:t>
            </a:r>
          </a:p>
        </p:txBody>
      </p:sp>
    </p:spTree>
    <p:extLst>
      <p:ext uri="{BB962C8B-B14F-4D97-AF65-F5344CB8AC3E}">
        <p14:creationId xmlns:p14="http://schemas.microsoft.com/office/powerpoint/2010/main" val="106433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42" y="1033196"/>
            <a:ext cx="2933700" cy="32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276600" y="2163859"/>
            <a:ext cx="5101130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What</a:t>
            </a:r>
            <a:r>
              <a:rPr kumimoji="0" lang="en-US" altLang="zh-CN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 a clever boy (he is)!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38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545569" y="1870473"/>
            <a:ext cx="5054146" cy="1646338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What</a:t>
            </a:r>
            <a:r>
              <a:rPr kumimoji="0" lang="en-US" altLang="zh-CN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 beautiful flowers (they are)!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10242" name="Picture 2" descr="http://img.taopic.com/uploads/allimg/140810/235111-140Q0101922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858"/>
            <a:ext cx="3545568" cy="354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30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195" y="815975"/>
            <a:ext cx="6806519" cy="379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5676" y="1045026"/>
            <a:ext cx="5342361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itchFamily="66" charset="0"/>
              </a:rPr>
              <a:t>Oh dear! I can’t ______ them all. ________ is falling! The eggs are _______! And the apples are falling down the ______! Oh no! Now the cola is falling too! What a ______! Who can help me?</a:t>
            </a:r>
            <a:endParaRPr lang="zh-CN" altLang="en-US" sz="2400" dirty="0">
              <a:latin typeface="Comic Sans MS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8" name="云形 7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9" name="TextBox 36"/>
            <p:cNvSpPr txBox="1">
              <a:spLocks noChangeArrowheads="1"/>
            </p:cNvSpPr>
            <p:nvPr/>
          </p:nvSpPr>
          <p:spPr bwMode="auto">
            <a:xfrm>
              <a:off x="6347687" y="455681"/>
              <a:ext cx="1466345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Read and fill.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993573" y="1034140"/>
            <a:ext cx="120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carry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978" y="1448150"/>
            <a:ext cx="2721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Everything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126" y="1971367"/>
            <a:ext cx="1448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broken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48816" y="2318654"/>
            <a:ext cx="120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stairs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4013" y="2715759"/>
            <a:ext cx="120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mess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12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85055" y="1957558"/>
            <a:ext cx="5054146" cy="919401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</a:rPr>
              <a:t>What fine weather (it is)!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pic>
        <p:nvPicPr>
          <p:cNvPr id="11266" name="Picture 2" descr="http://www.photophoto.cn/m64/006/093/0060930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" y="1393371"/>
            <a:ext cx="3539164" cy="251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5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110" y="197536"/>
            <a:ext cx="2567958" cy="563420"/>
            <a:chOff x="5996353" y="380978"/>
            <a:chExt cx="2117774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047602" y="455681"/>
              <a:ext cx="2066525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Match the phrases.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315686" y="1469572"/>
            <a:ext cx="3679372" cy="241662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Comic Sans MS" pitchFamily="66" charset="0"/>
              </a:rPr>
              <a:t>pick up the apples</a:t>
            </a:r>
          </a:p>
          <a:p>
            <a:pPr algn="ctr"/>
            <a:r>
              <a:rPr lang="en-US" altLang="zh-CN" sz="2800" b="1" dirty="0">
                <a:latin typeface="Comic Sans MS" pitchFamily="66" charset="0"/>
              </a:rPr>
              <a:t>sweep the floor</a:t>
            </a:r>
          </a:p>
          <a:p>
            <a:pPr algn="ctr"/>
            <a:r>
              <a:rPr lang="en-US" altLang="zh-CN" sz="2800" b="1" dirty="0">
                <a:latin typeface="Comic Sans MS" pitchFamily="66" charset="0"/>
              </a:rPr>
              <a:t>answer the phone</a:t>
            </a:r>
          </a:p>
          <a:p>
            <a:pPr algn="ctr"/>
            <a:r>
              <a:rPr lang="en-US" altLang="zh-CN" sz="2800" b="1" dirty="0">
                <a:latin typeface="Comic Sans MS" pitchFamily="66" charset="0"/>
              </a:rPr>
              <a:t>wash the fruits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204856" y="1600200"/>
            <a:ext cx="2492829" cy="215537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扫地</a:t>
            </a:r>
            <a:endParaRPr lang="en-US" altLang="zh-CN" sz="3200" b="1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洗水果</a:t>
            </a:r>
            <a:endParaRPr lang="en-US" altLang="zh-CN" sz="3200" b="1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捡苹果</a:t>
            </a:r>
            <a:endParaRPr lang="en-US" altLang="zh-CN" sz="3200" b="1" dirty="0"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接电话</a:t>
            </a:r>
            <a:endParaRPr lang="en-US" altLang="zh-CN" sz="3200" b="1" dirty="0">
              <a:latin typeface="方正卡通简体" pitchFamily="65" charset="-122"/>
              <a:ea typeface="方正卡通简体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31771" y="2068286"/>
            <a:ext cx="3015343" cy="849085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624943" y="1959429"/>
            <a:ext cx="3374571" cy="533399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44686" y="2917371"/>
            <a:ext cx="3015343" cy="500743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48743" y="2492828"/>
            <a:ext cx="3298371" cy="92528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69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170" y="65405"/>
            <a:ext cx="2038864" cy="637362"/>
            <a:chOff x="-70" y="103"/>
            <a:chExt cx="3211" cy="1004"/>
          </a:xfrm>
        </p:grpSpPr>
        <p:pic>
          <p:nvPicPr>
            <p:cNvPr id="17" name="图片 16" descr="标题栏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" y="103"/>
              <a:ext cx="3211" cy="1004"/>
            </a:xfrm>
            <a:prstGeom prst="rect">
              <a:avLst/>
            </a:prstGeom>
          </p:spPr>
        </p:pic>
        <p:sp>
          <p:nvSpPr>
            <p:cNvPr id="18" name="标题 1"/>
            <p:cNvSpPr txBox="1"/>
            <p:nvPr/>
          </p:nvSpPr>
          <p:spPr>
            <a:xfrm>
              <a:off x="522" y="359"/>
              <a:ext cx="1824" cy="49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16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9C97E88-DF20-46AE-8063-C785D62EDD8F}"/>
              </a:ext>
            </a:extLst>
          </p:cNvPr>
          <p:cNvSpPr/>
          <p:nvPr/>
        </p:nvSpPr>
        <p:spPr>
          <a:xfrm>
            <a:off x="4275284" y="2342506"/>
            <a:ext cx="593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ay 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1976966-5B98-4A89-88E6-B31BAB58E545}"/>
              </a:ext>
            </a:extLst>
          </p:cNvPr>
          <p:cNvSpPr/>
          <p:nvPr/>
        </p:nvSpPr>
        <p:spPr>
          <a:xfrm>
            <a:off x="2286000" y="22501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https://www.bilibili.com/video/av59095482?fromvsogou=1&amp;bsource=sogou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24.jpg">
            <a:extLst>
              <a:ext uri="{FF2B5EF4-FFF2-40B4-BE49-F238E27FC236}">
                <a16:creationId xmlns:a16="http://schemas.microsoft.com/office/drawing/2014/main" id="{59F26BF2-962C-4CAF-986A-BCF6822A074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4"/>
          <a:srcRect t="16618" b="53246"/>
          <a:stretch/>
        </p:blipFill>
        <p:spPr bwMode="auto">
          <a:xfrm>
            <a:off x="234900" y="885519"/>
            <a:ext cx="7973614" cy="337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9D14D9E-7451-4B6C-8FBE-4294AD8E58F1}"/>
              </a:ext>
            </a:extLst>
          </p:cNvPr>
          <p:cNvCxnSpPr>
            <a:cxnSpLocks/>
          </p:cNvCxnSpPr>
          <p:nvPr/>
        </p:nvCxnSpPr>
        <p:spPr>
          <a:xfrm>
            <a:off x="1834000" y="2334975"/>
            <a:ext cx="3270800" cy="833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62ABEC5-D1D9-46F7-8F04-2B1BB7D7147C}"/>
              </a:ext>
            </a:extLst>
          </p:cNvPr>
          <p:cNvCxnSpPr>
            <a:cxnSpLocks/>
          </p:cNvCxnSpPr>
          <p:nvPr/>
        </p:nvCxnSpPr>
        <p:spPr>
          <a:xfrm flipH="1">
            <a:off x="1834000" y="2334975"/>
            <a:ext cx="1576013" cy="833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28AE739-F0DB-43FA-B5BA-05E08366E0E4}"/>
              </a:ext>
            </a:extLst>
          </p:cNvPr>
          <p:cNvCxnSpPr>
            <a:cxnSpLocks/>
          </p:cNvCxnSpPr>
          <p:nvPr/>
        </p:nvCxnSpPr>
        <p:spPr>
          <a:xfrm>
            <a:off x="5104800" y="2334975"/>
            <a:ext cx="1599100" cy="833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E2AF32E-08DB-44E2-AEF8-4FAC6CE8D189}"/>
              </a:ext>
            </a:extLst>
          </p:cNvPr>
          <p:cNvCxnSpPr>
            <a:cxnSpLocks/>
          </p:cNvCxnSpPr>
          <p:nvPr/>
        </p:nvCxnSpPr>
        <p:spPr>
          <a:xfrm flipH="1">
            <a:off x="3410013" y="2334975"/>
            <a:ext cx="3293887" cy="833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6" action="ppaction://hlinksldjump"/>
          </p:cNvPr>
          <p:cNvSpPr/>
          <p:nvPr/>
        </p:nvSpPr>
        <p:spPr bwMode="auto">
          <a:xfrm>
            <a:off x="666207" y="147953"/>
            <a:ext cx="249065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match.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3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332412" y="28449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7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3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1.ssl.qhimgs1.com/sdr/400__/t01f5298bcef3386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4344" y="1418716"/>
            <a:ext cx="2940225" cy="338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564495" y="455681"/>
              <a:ext cx="1032734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 err="1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Practise</a:t>
              </a: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20687" y="281025"/>
            <a:ext cx="4053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卡通简体" pitchFamily="65" charset="-122"/>
                <a:ea typeface="方正卡通简体" pitchFamily="65" charset="-122"/>
              </a:rPr>
              <a:t>创设情境，练习句型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20687" y="818552"/>
            <a:ext cx="4680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</a:rPr>
              <a:t>- I’m… Who can help me?</a:t>
            </a:r>
          </a:p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 Sorry, I can’t.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I am…</a:t>
            </a:r>
          </a:p>
          <a:p>
            <a:r>
              <a:rPr lang="en-US" altLang="zh-CN" sz="2400" dirty="0">
                <a:solidFill>
                  <a:srgbClr val="0000FF"/>
                </a:solidFill>
                <a:latin typeface="Comic Sans MS" pitchFamily="66" charset="0"/>
              </a:rPr>
              <a:t>- I can help you.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62201" y="2045676"/>
            <a:ext cx="69559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方正卡通简体" pitchFamily="65" charset="-122"/>
                <a:ea typeface="方正卡通简体" pitchFamily="65" charset="-122"/>
              </a:rPr>
              <a:t>例如：妈妈正在做饭，这时电话铃响了。</a:t>
            </a:r>
            <a:endParaRPr lang="en-US" altLang="zh-CN" sz="2400" dirty="0">
              <a:latin typeface="方正卡通简体" pitchFamily="65" charset="-122"/>
              <a:ea typeface="方正卡通简体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  <a:ea typeface="方正卡通简体" pitchFamily="65" charset="-122"/>
              </a:rPr>
              <a:t>Mother: I’m cooking.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  <a:ea typeface="方正卡通简体" pitchFamily="65" charset="-122"/>
              </a:rPr>
              <a:t>              Who can answer the phone?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Comic Sans MS" pitchFamily="66" charset="0"/>
                <a:ea typeface="方正卡通简体" pitchFamily="65" charset="-122"/>
              </a:rPr>
              <a:t>Daming</a:t>
            </a:r>
            <a:r>
              <a:rPr lang="en-US" altLang="zh-CN" sz="2400" dirty="0">
                <a:latin typeface="Comic Sans MS" pitchFamily="66" charset="0"/>
                <a:ea typeface="方正卡通简体" pitchFamily="65" charset="-122"/>
              </a:rPr>
              <a:t>: Sorry, I can’t. I’m doing my homework.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itchFamily="66" charset="0"/>
                <a:ea typeface="方正卡通简体" pitchFamily="65" charset="-122"/>
              </a:rPr>
              <a:t>Father: I can help you.</a:t>
            </a:r>
            <a:endParaRPr lang="zh-CN" altLang="en-US" sz="2400" dirty="0">
              <a:latin typeface="Comic Sans MS" pitchFamily="66" charset="0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45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8586" y="6865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8872" y="1195982"/>
            <a:ext cx="85351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(      )  ________ a beautiful dress!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A. What         B. what           C. How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(      ) _______ a mess! I can’t find anything.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A. Where           B. How          C. What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3. (      )</a:t>
            </a:r>
            <a:r>
              <a:rPr lang="en-US" altLang="zh-CN" sz="2400" dirty="0">
                <a:latin typeface="Comic Sans MS" panose="030F0702030302020204" pitchFamily="66" charset="0"/>
              </a:rPr>
              <a:t> The room is in a ________ after the party.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  A. miss              B. mess        C. fuss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173859" y="1209754"/>
            <a:ext cx="683200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8780" y="2360630"/>
            <a:ext cx="553357" cy="588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C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19"/>
          <p:cNvSpPr txBox="1"/>
          <p:nvPr/>
        </p:nvSpPr>
        <p:spPr>
          <a:xfrm>
            <a:off x="1238780" y="3479913"/>
            <a:ext cx="361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B  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8585" y="6865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192" y="1119782"/>
            <a:ext cx="85351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the stairs, falling, the, are, down, apples (.)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_________________________________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them, I, all, carry, can’t (.)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_________________________________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3. floor, sweep, I, help, the, can (.)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_________________________________</a:t>
            </a:r>
          </a:p>
        </p:txBody>
      </p:sp>
      <p:pic>
        <p:nvPicPr>
          <p:cNvPr id="10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3514" y="1676399"/>
            <a:ext cx="587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The apples are falling down the stairs.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174" y="2827941"/>
            <a:ext cx="3905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 can’t carry them all.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174" y="3897085"/>
            <a:ext cx="5878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 can help sweep the floor.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18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27552" y="1538577"/>
            <a:ext cx="7402286" cy="2893100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6480" y="350685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73363" y="1538577"/>
            <a:ext cx="691066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重点单词：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stairs,  mess</a:t>
            </a:r>
          </a:p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fall down</a:t>
            </a:r>
          </a:p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I can’t carry them all.</a:t>
            </a:r>
          </a:p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The apples are falling down the stairs!</a:t>
            </a:r>
          </a:p>
          <a:p>
            <a:pPr lvl="0"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What a mess!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91343" y="1796824"/>
            <a:ext cx="615042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anose="030F0702030302020204" pitchFamily="66" charset="0"/>
                <a:ea typeface="楷体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itchFamily="65" charset="-122"/>
                <a:cs typeface="Times New Roman" panose="02020603050405020304" pitchFamily="18" charset="0"/>
              </a:rPr>
              <a:t>熟记本节课所学的单词、短语和句型，必须会听、说、读、写。</a:t>
            </a:r>
            <a:endParaRPr lang="en-US" altLang="zh-CN" sz="2800" dirty="0">
              <a:solidFill>
                <a:schemeClr val="bg1"/>
              </a:solidFill>
              <a:latin typeface="Comic Sans MS" pitchFamily="66" charset="0"/>
              <a:ea typeface="方正卡通简体" pitchFamily="65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2. 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将</a:t>
            </a:r>
            <a:r>
              <a:rPr lang="en-US" altLang="zh-CN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Listen and read.</a:t>
            </a:r>
            <a:r>
              <a:rPr lang="zh-CN" altLang="en-US" sz="2800" dirty="0">
                <a:solidFill>
                  <a:schemeClr val="bg1"/>
                </a:solidFill>
                <a:latin typeface="Comic Sans MS" pitchFamily="66" charset="0"/>
                <a:ea typeface="方正卡通简体" pitchFamily="65" charset="-122"/>
                <a:cs typeface="楷体" panose="02010609060101010101" pitchFamily="49" charset="-122"/>
              </a:rPr>
              <a:t>朗读流利。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07E417-9385-416A-80C7-FC0D5BCED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76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题栏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9" y="236958"/>
            <a:ext cx="2038864" cy="637362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348822" y="389071"/>
            <a:ext cx="1661958" cy="333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1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5" name="矩形 4"/>
          <p:cNvSpPr/>
          <p:nvPr/>
        </p:nvSpPr>
        <p:spPr>
          <a:xfrm>
            <a:off x="2528250" y="412655"/>
            <a:ext cx="4108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Play a game</a:t>
            </a:r>
            <a:endParaRPr lang="zh-CN" altLang="en-US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999" y="1426028"/>
            <a:ext cx="7946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Comic Sans MS" pitchFamily="66" charset="0"/>
              </a:rPr>
              <a:t>One student act out and the others guess.</a:t>
            </a:r>
            <a:endParaRPr lang="zh-CN" altLang="en-US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2294" name="Picture 6" descr="C:\Users\Administrator\Desktop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997" y="2057367"/>
            <a:ext cx="2696937" cy="249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Administrator\Desktop\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33" y="2427514"/>
            <a:ext cx="2518997" cy="208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Administrator\Desktop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43" y="2535239"/>
            <a:ext cx="2360293" cy="196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Administrator\Desktop\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126" y="2677887"/>
            <a:ext cx="2301610" cy="182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48822" y="2427514"/>
            <a:ext cx="7946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She/ He is…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02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5" action="ppaction://hlinksldjump"/>
          </p:cNvPr>
          <p:cNvSpPr/>
          <p:nvPr/>
        </p:nvSpPr>
        <p:spPr bwMode="auto">
          <a:xfrm>
            <a:off x="666207" y="147953"/>
            <a:ext cx="4722222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 Then say the poem.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3314" name="Picture 2" descr="C:\Users\Administrator\Desktop\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65" y="761999"/>
            <a:ext cx="7881702" cy="438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7126" y="892627"/>
            <a:ext cx="533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What is he doing? Look at him.</a:t>
            </a:r>
          </a:p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He’s trying to get on the bus.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2304" y="2124133"/>
            <a:ext cx="5772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Comic Sans MS" pitchFamily="66" charset="0"/>
              </a:rPr>
              <a:t>And what is she doing? Look at her.</a:t>
            </a:r>
          </a:p>
          <a:p>
            <a:r>
              <a:rPr lang="en-US" altLang="zh-CN" sz="2400" b="1" dirty="0">
                <a:solidFill>
                  <a:srgbClr val="7030A0"/>
                </a:solidFill>
                <a:latin typeface="Comic Sans MS" pitchFamily="66" charset="0"/>
              </a:rPr>
              <a:t>She’s trying to get off the bus.</a:t>
            </a:r>
            <a:endParaRPr lang="zh-CN" altLang="en-US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1265" y="3224998"/>
            <a:ext cx="64432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And what am I doing? Look at me.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I’m trying to drive the bus.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But I can’t do it.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Can another bus come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</a:rPr>
              <a:t>and take half of us?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3" name="Unit 1-4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629298" y="227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3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0421" y="859970"/>
            <a:ext cx="4887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Introduce the pictures.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4338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7338">
            <a:off x="-84634" y="2117544"/>
            <a:ext cx="3022280" cy="167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Administrator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34" y="2177317"/>
            <a:ext cx="3260951" cy="178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Administrator\Desktop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762">
            <a:off x="6435286" y="2273236"/>
            <a:ext cx="2738215" cy="184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312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esktop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1449">
            <a:off x="-10986" y="1641545"/>
            <a:ext cx="2279467" cy="238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Administrator\Desktop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0359">
            <a:off x="2395865" y="1582008"/>
            <a:ext cx="2200627" cy="232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Administrator\Desktop\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7129">
            <a:off x="4637016" y="1559756"/>
            <a:ext cx="2373604" cy="240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Administrator\Desktop\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034">
            <a:off x="6944696" y="1797916"/>
            <a:ext cx="2112683" cy="21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0144" y="635696"/>
            <a:ext cx="4887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-What is he doing?</a:t>
            </a:r>
          </a:p>
          <a:p>
            <a:r>
              <a:rPr lang="en-US" altLang="zh-CN" sz="3200" b="1" dirty="0">
                <a:solidFill>
                  <a:srgbClr val="7030A0"/>
                </a:solidFill>
                <a:latin typeface="Comic Sans MS" pitchFamily="66" charset="0"/>
              </a:rPr>
              <a:t>-He is…</a:t>
            </a:r>
            <a:endParaRPr lang="zh-CN" altLang="en-US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14" name="云形 13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15" name="TextBox 36"/>
            <p:cNvSpPr txBox="1">
              <a:spLocks noChangeArrowheads="1"/>
            </p:cNvSpPr>
            <p:nvPr/>
          </p:nvSpPr>
          <p:spPr bwMode="auto">
            <a:xfrm>
              <a:off x="6170545" y="455681"/>
              <a:ext cx="1820637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Ask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6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>
            <a:hlinkClick r:id="rId4" action="ppaction://hlinksldjump"/>
          </p:cNvPr>
          <p:cNvSpPr/>
          <p:nvPr/>
        </p:nvSpPr>
        <p:spPr bwMode="auto">
          <a:xfrm>
            <a:off x="666207" y="147953"/>
            <a:ext cx="2730136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Look, listen and say.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026" name="Picture 2" descr="C:\Users\Administrator\Desktop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7" y="1001713"/>
            <a:ext cx="7924800" cy="383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1" y="1164772"/>
            <a:ext cx="1578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Look, a panda is falling!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6325" y="1338945"/>
            <a:ext cx="131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What? a panda is falling?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26430" y="2569029"/>
            <a:ext cx="1436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Oh! It’s a panda kite.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9" name="图片 8" descr="视频播放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090" y="136397"/>
            <a:ext cx="493225" cy="42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7">
            <a:hlinkClick r:id="rId4" action="ppaction://hlinksldjump"/>
          </p:cNvPr>
          <p:cNvSpPr/>
          <p:nvPr/>
        </p:nvSpPr>
        <p:spPr bwMode="auto">
          <a:xfrm>
            <a:off x="666208" y="147953"/>
            <a:ext cx="2653936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Look and report.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6386" name="Picture 2" descr="C:\Users\Administrator\Desktop\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29" y="992188"/>
            <a:ext cx="7326085" cy="349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5543" y="792133"/>
            <a:ext cx="4169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/>
              <a:t>What is he/she doing?</a:t>
            </a:r>
            <a:endParaRPr lang="zh-CN" altLang="en-US" sz="20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61457" y="1709058"/>
            <a:ext cx="2100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This is </a:t>
            </a:r>
            <a:r>
              <a:rPr lang="en-US" altLang="zh-CN" dirty="0" err="1">
                <a:latin typeface="Comic Sans MS" pitchFamily="66" charset="0"/>
              </a:rPr>
              <a:t>LiMing</a:t>
            </a:r>
            <a:r>
              <a:rPr lang="en-US" altLang="zh-CN" dirty="0">
                <a:latin typeface="Comic Sans MS" pitchFamily="66" charset="0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</a:rPr>
              <a:t>He’s sitting down.</a:t>
            </a:r>
          </a:p>
          <a:p>
            <a:r>
              <a:rPr lang="en-US" altLang="zh-CN" dirty="0">
                <a:latin typeface="Comic Sans MS" pitchFamily="66" charset="0"/>
              </a:rPr>
              <a:t>He’s standing up…</a:t>
            </a:r>
            <a:endParaRPr lang="zh-CN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88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382061" y="455681"/>
              <a:ext cx="1397601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Act and say.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05541" y="1240971"/>
            <a:ext cx="77941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方正卡通简体" pitchFamily="65" charset="-122"/>
                <a:ea typeface="方正卡通简体" pitchFamily="65" charset="-122"/>
              </a:rPr>
              <a:t>一名同学到前面连续做动作，另一名学生介绍他在做什么。</a:t>
            </a:r>
            <a:endParaRPr lang="en-US" altLang="zh-CN" sz="3600" b="1" dirty="0">
              <a:solidFill>
                <a:srgbClr val="7030A0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根据表现评出最佳小组。</a:t>
            </a:r>
          </a:p>
        </p:txBody>
      </p:sp>
    </p:spTree>
    <p:extLst>
      <p:ext uri="{BB962C8B-B14F-4D97-AF65-F5344CB8AC3E}">
        <p14:creationId xmlns:p14="http://schemas.microsoft.com/office/powerpoint/2010/main" val="217891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esktop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08" y="612055"/>
            <a:ext cx="7162800" cy="42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>
            <a:hlinkClick r:id="rId5" action="ppaction://hlinksldjump"/>
          </p:cNvPr>
          <p:cNvSpPr/>
          <p:nvPr/>
        </p:nvSpPr>
        <p:spPr bwMode="auto">
          <a:xfrm>
            <a:off x="666208" y="147953"/>
            <a:ext cx="2653936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Write, read and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208" y="668355"/>
            <a:ext cx="6485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/>
              <a:t>Write a task that you can’t do alone. Ask your friend for help.</a:t>
            </a:r>
            <a:endParaRPr lang="zh-CN" altLang="en-US" sz="20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317169" y="1219199"/>
            <a:ext cx="2340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I’m putting my hands on my head and eating an apple.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4144" y="2294929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I’m putting my hands on my head and eating an apple. I can’t do it. Who can help me?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084" y="2525484"/>
            <a:ext cx="1861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I can help you.</a:t>
            </a:r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207" y="80041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noProof="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看图回答问题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434" name="Picture 2" descr="C:\Users\Administrator\Desktop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04" y="1486457"/>
            <a:ext cx="1818758" cy="15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862944" y="1486457"/>
            <a:ext cx="5976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itchFamily="66" charset="0"/>
              </a:rPr>
              <a:t>-What is the woman doing?</a:t>
            </a:r>
          </a:p>
          <a:p>
            <a:r>
              <a:rPr lang="en-US" altLang="zh-CN" sz="3200" dirty="0">
                <a:latin typeface="Comic Sans MS" pitchFamily="66" charset="0"/>
              </a:rPr>
              <a:t>-_________________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pic>
        <p:nvPicPr>
          <p:cNvPr id="18436" name="Picture 4" descr="http://n.sinaimg.cn/sx/crawl/20161018/UcZf-fxwvpar837056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628" y="2912707"/>
            <a:ext cx="2764971" cy="16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5664" y="3217286"/>
            <a:ext cx="6239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itchFamily="66" charset="0"/>
              </a:rPr>
              <a:t>-What are the people doing?</a:t>
            </a:r>
          </a:p>
          <a:p>
            <a:r>
              <a:rPr lang="en-US" altLang="zh-CN" sz="3200" dirty="0">
                <a:latin typeface="Comic Sans MS" pitchFamily="66" charset="0"/>
              </a:rPr>
              <a:t>-______________________</a:t>
            </a:r>
            <a:endParaRPr lang="zh-CN" altLang="en-US" sz="3200" dirty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794" y="1883229"/>
            <a:ext cx="4386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itchFamily="66" charset="0"/>
              </a:rPr>
              <a:t>She is driving a car.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2303" y="3688748"/>
            <a:ext cx="611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Comic Sans MS" pitchFamily="66" charset="0"/>
              </a:rPr>
              <a:t>They are getting on the bus.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">
            <a:extLst>
              <a:ext uri="{FF2B5EF4-FFF2-40B4-BE49-F238E27FC236}">
                <a16:creationId xmlns:a16="http://schemas.microsoft.com/office/drawing/2014/main" id="{E8BEB9F6-19A8-49AB-B41F-4E0E6B2C9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735" y="896588"/>
            <a:ext cx="85605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根据中文提示完成句子。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I’m________ ________ ________.  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（打电话）</a:t>
            </a:r>
            <a:endParaRPr lang="en-US" altLang="zh-CN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He is________ ________ ________. 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（写信）</a:t>
            </a: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3. I want to_____ _____ _____ ______.  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（下公交车）</a:t>
            </a:r>
            <a:endParaRPr lang="en-US" altLang="zh-CN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4. Lucy is going to______ ___ ______.  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（打扫房间）</a:t>
            </a:r>
            <a:endParaRPr lang="en-US" altLang="zh-CN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5. The apples are ________.</a:t>
            </a:r>
            <a:r>
              <a:rPr lang="zh-CN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（落下）</a:t>
            </a:r>
            <a:endParaRPr lang="en-US" altLang="zh-CN" sz="24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5705D06D-7266-47B5-A4DB-6ED92C1B7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484" y="1389562"/>
            <a:ext cx="4185125" cy="58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on             the          phone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F00C7DE7-4FFF-4FDE-969C-4C7F45245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484" y="1942972"/>
            <a:ext cx="4550116" cy="58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writing         a             letter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4D3EF7C5-06CE-4A05-9A5C-078769825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70" y="2508324"/>
            <a:ext cx="6061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                     get      off       the       bus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BA5BBDA7-106F-411C-A205-554FEC3FA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1668" y="3093421"/>
            <a:ext cx="3102332" cy="58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clean    her    room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8CFF6E7-8CF9-4D6C-A416-D3CEB2E4A7A4}"/>
              </a:ext>
            </a:extLst>
          </p:cNvPr>
          <p:cNvSpPr/>
          <p:nvPr/>
        </p:nvSpPr>
        <p:spPr>
          <a:xfrm>
            <a:off x="3198547" y="3706819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falling</a:t>
            </a:r>
            <a:endParaRPr lang="zh-CN" altLang="en-US" dirty="0"/>
          </a:p>
        </p:txBody>
      </p:sp>
      <p:pic>
        <p:nvPicPr>
          <p:cNvPr id="13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 13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14777A0B-AE56-4E64-BD52-20AFEBAB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318" y="1554974"/>
            <a:ext cx="8208963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1. man, down, is, old, the, sitting (.)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2. bus, to, trying, I’m, the, drive (.)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prstClr val="black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_________________________________________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200" dirty="0">
              <a:solidFill>
                <a:prstClr val="black"/>
              </a:solidFill>
              <a:latin typeface="Comic Sans MS" panose="030F0702030302020204" pitchFamily="66" charset="0"/>
              <a:ea typeface="方正卡通简体" panose="03000509000000000000" pitchFamily="65" charset="-122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90F1216A-5293-4EC4-BEEF-DE7C470D6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806" y="2141824"/>
            <a:ext cx="534779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The old man is sitting down.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BC03E8-6C5A-4FC6-8C93-98780705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806" y="3117971"/>
            <a:ext cx="43926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200" b="1" dirty="0">
                <a:solidFill>
                  <a:srgbClr val="FF0000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I’m trying to drive the bus.</a:t>
            </a:r>
          </a:p>
        </p:txBody>
      </p:sp>
      <p:pic>
        <p:nvPicPr>
          <p:cNvPr id="8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>
            <a:hlinkClick r:id="rId4" action="ppaction://hlinksldjump"/>
          </p:cNvPr>
          <p:cNvSpPr/>
          <p:nvPr/>
        </p:nvSpPr>
        <p:spPr bwMode="auto">
          <a:xfrm>
            <a:off x="666207" y="147953"/>
            <a:ext cx="1524334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Try to do.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7126" y="10317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84652" y="865996"/>
            <a:ext cx="8088086" cy="3125522"/>
          </a:xfrm>
          <a:prstGeom prst="flowChartAlternateProcess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776" y="265192"/>
            <a:ext cx="1457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listen and say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6736" y="34999"/>
            <a:ext cx="29899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Arial" panose="020B0604020202020204" pitchFamily="34" charset="0"/>
              </a:rPr>
              <a:t>Summary</a:t>
            </a:r>
            <a:endParaRPr lang="zh-CN" altLang="en-US" sz="48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1737" y="1018396"/>
            <a:ext cx="808808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重点短语：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look at, get on, get off, drive the bus, 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sit down, stand up.</a:t>
            </a:r>
          </a:p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-What is he doing?     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                 -He is trying to get on the bus.</a:t>
            </a:r>
          </a:p>
          <a:p>
            <a:pPr lvl="0"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-I’m putting my hands on my head and eating an apple. Who can help me?        -I can help you.</a:t>
            </a:r>
          </a:p>
        </p:txBody>
      </p:sp>
    </p:spTree>
    <p:extLst>
      <p:ext uri="{BB962C8B-B14F-4D97-AF65-F5344CB8AC3E}">
        <p14:creationId xmlns:p14="http://schemas.microsoft.com/office/powerpoint/2010/main" val="27038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底图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5" name="图片 4" descr="作业图标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19" y="268867"/>
            <a:ext cx="555249" cy="470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520190" y="1695349"/>
            <a:ext cx="60415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朗读并背诵活动四的诗。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  <a:cs typeface="Times New Roman" panose="02020603050405020304" pitchFamily="18" charset="0"/>
              </a:rPr>
              <a:t>向家人展示自己跟读模仿课文录音的情况。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39B06-0953-4F8F-85F0-55AC74722167}"/>
              </a:ext>
            </a:extLst>
          </p:cNvPr>
          <p:cNvSpPr txBox="1"/>
          <p:nvPr/>
        </p:nvSpPr>
        <p:spPr>
          <a:xfrm>
            <a:off x="3153410" y="1035685"/>
            <a:ext cx="3439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6C4F97A-F96E-4408-A8E6-9489D9D06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120" y="160072"/>
            <a:ext cx="607940" cy="60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7" y="1001713"/>
            <a:ext cx="7924800" cy="383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1" y="1164772"/>
            <a:ext cx="1578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Look, a panda is falling!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6325" y="1338945"/>
            <a:ext cx="1315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What? a panda is falling?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26430" y="2569029"/>
            <a:ext cx="1436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itchFamily="66" charset="0"/>
              </a:rPr>
              <a:t>Oh! It’s a panda kite.</a:t>
            </a:r>
            <a:endParaRPr lang="zh-CN" altLang="en-US" dirty="0">
              <a:latin typeface="Comic Sans MS" pitchFamily="66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12" name="云形 11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13" name="TextBox 36"/>
            <p:cNvSpPr txBox="1">
              <a:spLocks noChangeArrowheads="1"/>
            </p:cNvSpPr>
            <p:nvPr/>
          </p:nvSpPr>
          <p:spPr bwMode="auto">
            <a:xfrm>
              <a:off x="6505674" y="455681"/>
              <a:ext cx="1150391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Role play.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02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39" y="1045025"/>
            <a:ext cx="6688137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7109" y="197536"/>
            <a:ext cx="2512092" cy="563420"/>
            <a:chOff x="5996353" y="380978"/>
            <a:chExt cx="2071702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111722" y="455681"/>
              <a:ext cx="1938292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Look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16925" y="1045026"/>
            <a:ext cx="4460615" cy="131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</a:rPr>
              <a:t>What is happening?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itchFamily="66" charset="0"/>
              </a:rPr>
              <a:t>What things are falling?</a:t>
            </a:r>
            <a:endParaRPr lang="zh-CN" altLang="en-US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94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5.ssl.qhimgs1.com/sdr/400__/t0162dbad55689a7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" y="91656"/>
            <a:ext cx="589643" cy="57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>
            <a:hlinkClick r:id="rId3" action="ppaction://hlinksldjump"/>
          </p:cNvPr>
          <p:cNvSpPr/>
          <p:nvPr/>
        </p:nvSpPr>
        <p:spPr bwMode="auto">
          <a:xfrm>
            <a:off x="666207" y="147953"/>
            <a:ext cx="2490650" cy="464103"/>
          </a:xfrm>
          <a:prstGeom prst="roundRect">
            <a:avLst>
              <a:gd name="adj" fmla="val 38436"/>
            </a:avLst>
          </a:prstGeom>
          <a:gradFill flip="none" rotWithShape="1">
            <a:gsLst>
              <a:gs pos="0">
                <a:srgbClr val="FFFF66">
                  <a:tint val="66000"/>
                  <a:satMod val="160000"/>
                </a:srgbClr>
              </a:gs>
              <a:gs pos="50000">
                <a:srgbClr val="FFFF66">
                  <a:tint val="44500"/>
                  <a:satMod val="160000"/>
                </a:srgbClr>
              </a:gs>
              <a:gs pos="100000">
                <a:srgbClr val="FFFF66">
                  <a:tint val="23500"/>
                  <a:satMod val="160000"/>
                </a:srgbClr>
              </a:gs>
            </a:gsLst>
            <a:lin ang="16200000" scaled="1"/>
            <a:tileRect/>
          </a:gradFill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1F497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Listen and read.</a:t>
            </a:r>
            <a:endParaRPr lang="zh-CN" altLang="en-US" sz="2000" b="1" kern="0" dirty="0">
              <a:solidFill>
                <a:srgbClr val="1F497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074" name="Picture 2" descr="C:\Users\Administrator\Desktop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195" y="815975"/>
            <a:ext cx="6806519" cy="379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5676" y="1045026"/>
            <a:ext cx="53423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Comic Sans MS" pitchFamily="66" charset="0"/>
              </a:rPr>
              <a:t>Oh dear! I can’t carry them all. Everything is falling! The eggs are broken! And the apples are falling down the stairs! Oh no! Now the cola is falling too! What a mess! Who can help me?</a:t>
            </a:r>
            <a:endParaRPr lang="zh-CN" altLang="en-US" sz="2400" dirty="0">
              <a:latin typeface="Comic Sans MS" pitchFamily="66" charset="0"/>
            </a:endParaRPr>
          </a:p>
        </p:txBody>
      </p:sp>
      <p:pic>
        <p:nvPicPr>
          <p:cNvPr id="7" name="图片 6" descr="视频播放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293" y="147283"/>
            <a:ext cx="493225" cy="42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65" y="1164768"/>
            <a:ext cx="6688137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7109" y="197536"/>
            <a:ext cx="2560750" cy="563420"/>
            <a:chOff x="5996353" y="380978"/>
            <a:chExt cx="2111830" cy="571500"/>
          </a:xfrm>
        </p:grpSpPr>
        <p:sp>
          <p:nvSpPr>
            <p:cNvPr id="3" name="云形 2"/>
            <p:cNvSpPr/>
            <p:nvPr/>
          </p:nvSpPr>
          <p:spPr bwMode="auto">
            <a:xfrm>
              <a:off x="5996353" y="380978"/>
              <a:ext cx="2071702" cy="571500"/>
            </a:xfrm>
            <a:prstGeom prst="cloud">
              <a:avLst/>
            </a:prstGeom>
            <a:gradFill>
              <a:gsLst>
                <a:gs pos="0">
                  <a:srgbClr val="9BBB59">
                    <a:lumMod val="60000"/>
                    <a:lumOff val="40000"/>
                  </a:srgbClr>
                </a:gs>
                <a:gs pos="64000">
                  <a:srgbClr val="9BBB59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 pitchFamily="66" charset="0"/>
                <a:ea typeface="宋体"/>
              </a:endParaRPr>
            </a:p>
          </p:txBody>
        </p:sp>
        <p:sp>
          <p:nvSpPr>
            <p:cNvPr id="4" name="TextBox 36"/>
            <p:cNvSpPr txBox="1">
              <a:spLocks noChangeArrowheads="1"/>
            </p:cNvSpPr>
            <p:nvPr/>
          </p:nvSpPr>
          <p:spPr bwMode="auto">
            <a:xfrm>
              <a:off x="6053555" y="455681"/>
              <a:ext cx="2054628" cy="3746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2000" b="1" kern="0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Listen and answer.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7109" y="1045026"/>
            <a:ext cx="64025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itchFamily="66" charset="0"/>
              </a:rPr>
              <a:t>1. How are the egg?</a:t>
            </a:r>
          </a:p>
          <a:p>
            <a:r>
              <a:rPr lang="en-US" altLang="zh-CN" sz="2800" dirty="0">
                <a:latin typeface="Comic Sans MS" pitchFamily="66" charset="0"/>
              </a:rPr>
              <a:t>   ______________________</a:t>
            </a:r>
          </a:p>
          <a:p>
            <a:r>
              <a:rPr lang="en-US" altLang="zh-CN" sz="2800" dirty="0">
                <a:latin typeface="Comic Sans MS" pitchFamily="66" charset="0"/>
              </a:rPr>
              <a:t>2. Where are the apples falling down?</a:t>
            </a:r>
          </a:p>
          <a:p>
            <a:r>
              <a:rPr lang="en-US" altLang="zh-CN" sz="2800" dirty="0">
                <a:latin typeface="Comic Sans MS" pitchFamily="66" charset="0"/>
              </a:rPr>
              <a:t>   __________________________</a:t>
            </a:r>
          </a:p>
          <a:p>
            <a:r>
              <a:rPr lang="en-US" altLang="zh-CN" sz="2800" dirty="0">
                <a:latin typeface="Comic Sans MS" pitchFamily="66" charset="0"/>
              </a:rPr>
              <a:t>3. Is cola falling too?</a:t>
            </a:r>
          </a:p>
          <a:p>
            <a:r>
              <a:rPr lang="en-US" altLang="zh-CN" sz="2800" dirty="0">
                <a:latin typeface="Comic Sans MS" pitchFamily="66" charset="0"/>
              </a:rPr>
              <a:t>   ______________________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1629" y="1480457"/>
            <a:ext cx="3298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They are broken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1629" y="2275114"/>
            <a:ext cx="5998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They are falling down the stairs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029" y="3199462"/>
            <a:ext cx="2179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Yes, it is.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s://timgsa.baidu.com/timg?image&amp;quality=80&amp;size=b9999_10000&amp;sec=1575540704277&amp;di=acfc53a83436e7d7d1bc938df6b89808&amp;imgtype=jpg&amp;src=http%3A%2F%2F5b0988e595225.cdn.sohucs.com%2Fimages%2F20181226%2F90234cffcc874db4af9e735e587a50b8.jpe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35" y="266067"/>
            <a:ext cx="374448" cy="37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19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888756" y="1828647"/>
            <a:ext cx="4580329" cy="646986"/>
          </a:xfrm>
          <a:prstGeom prst="round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fall down </a:t>
            </a:r>
            <a:r>
              <a:rPr lang="zh-CN" altLang="en-US" sz="3200" b="1" dirty="0">
                <a:solidFill>
                  <a:schemeClr val="bg1"/>
                </a:solidFill>
                <a:latin typeface="Comic Sans MS" panose="030F0702030302020204" pitchFamily="66" charset="0"/>
                <a:ea typeface="方正卡通简体" panose="03000509000000000000" pitchFamily="65" charset="-122"/>
              </a:rPr>
              <a:t>落下，掉落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35AE2F7-6513-47EF-B55A-426F74431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81"/>
          <a:stretch/>
        </p:blipFill>
        <p:spPr bwMode="auto">
          <a:xfrm>
            <a:off x="471271" y="1104274"/>
            <a:ext cx="2860529" cy="252066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id="{6B0E7E8A-EBEE-44B4-832E-773C373B25ED}"/>
              </a:ext>
            </a:extLst>
          </p:cNvPr>
          <p:cNvSpPr/>
          <p:nvPr/>
        </p:nvSpPr>
        <p:spPr>
          <a:xfrm>
            <a:off x="794657" y="1347608"/>
            <a:ext cx="7609114" cy="173664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Comic Sans MS" panose="030F0702030302020204" pitchFamily="66" charset="0"/>
                <a:ea typeface="楷体" pitchFamily="49" charset="-122"/>
              </a:rPr>
              <a:t>The apples are falling down the stairs!</a:t>
            </a:r>
          </a:p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</a:rPr>
              <a:t>苹果正从楼梯上掉下来！</a:t>
            </a:r>
          </a:p>
        </p:txBody>
      </p:sp>
    </p:spTree>
    <p:extLst>
      <p:ext uri="{BB962C8B-B14F-4D97-AF65-F5344CB8AC3E}">
        <p14:creationId xmlns:p14="http://schemas.microsoft.com/office/powerpoint/2010/main" val="368266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</TotalTime>
  <Words>1276</Words>
  <Application>Microsoft Office PowerPoint</Application>
  <PresentationFormat>自定义</PresentationFormat>
  <Paragraphs>204</Paragraphs>
  <Slides>37</Slides>
  <Notes>20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3" baseType="lpstr">
      <vt:lpstr>方正卡通简体</vt:lpstr>
      <vt:lpstr>黑体</vt:lpstr>
      <vt:lpstr>Arial</vt:lpstr>
      <vt:lpstr>Calibri</vt:lpstr>
      <vt:lpstr>Comic Sans MS</vt:lpstr>
      <vt:lpstr>Office 主题</vt:lpstr>
      <vt:lpstr>外研版·英语·六年级下册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时代天华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张</dc:creator>
  <cp:lastModifiedBy>Lecano&amp;Qingmei</cp:lastModifiedBy>
  <cp:revision>249</cp:revision>
  <dcterms:created xsi:type="dcterms:W3CDTF">2019-08-01T01:27:00Z</dcterms:created>
  <dcterms:modified xsi:type="dcterms:W3CDTF">2020-12-16T21:58:01Z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