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20.jpg" ContentType="image/pn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2"/>
  </p:notesMasterIdLst>
  <p:sldIdLst>
    <p:sldId id="337" r:id="rId2"/>
    <p:sldId id="263" r:id="rId3"/>
    <p:sldId id="410" r:id="rId4"/>
    <p:sldId id="388" r:id="rId5"/>
    <p:sldId id="411" r:id="rId6"/>
    <p:sldId id="412" r:id="rId7"/>
    <p:sldId id="413" r:id="rId8"/>
    <p:sldId id="424" r:id="rId9"/>
    <p:sldId id="415" r:id="rId10"/>
    <p:sldId id="426" r:id="rId11"/>
    <p:sldId id="382" r:id="rId12"/>
    <p:sldId id="416" r:id="rId13"/>
    <p:sldId id="417" r:id="rId14"/>
    <p:sldId id="418" r:id="rId15"/>
    <p:sldId id="419" r:id="rId16"/>
    <p:sldId id="427" r:id="rId17"/>
    <p:sldId id="420" r:id="rId18"/>
    <p:sldId id="328" r:id="rId19"/>
    <p:sldId id="323" r:id="rId20"/>
    <p:sldId id="338" r:id="rId21"/>
    <p:sldId id="421" r:id="rId22"/>
    <p:sldId id="422" r:id="rId23"/>
    <p:sldId id="423" r:id="rId24"/>
    <p:sldId id="414" r:id="rId25"/>
    <p:sldId id="425" r:id="rId26"/>
    <p:sldId id="428" r:id="rId27"/>
    <p:sldId id="429" r:id="rId28"/>
    <p:sldId id="430" r:id="rId29"/>
    <p:sldId id="432" r:id="rId30"/>
    <p:sldId id="366" r:id="rId31"/>
    <p:sldId id="324" r:id="rId32"/>
    <p:sldId id="340" r:id="rId33"/>
    <p:sldId id="431" r:id="rId34"/>
    <p:sldId id="434" r:id="rId35"/>
    <p:sldId id="268" r:id="rId36"/>
    <p:sldId id="332" r:id="rId37"/>
    <p:sldId id="433" r:id="rId38"/>
    <p:sldId id="362" r:id="rId39"/>
    <p:sldId id="367" r:id="rId40"/>
    <p:sldId id="336" r:id="rId41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82" userDrawn="1">
          <p15:clr>
            <a:srgbClr val="A4A3A4"/>
          </p15:clr>
        </p15:guide>
        <p15:guide id="2" pos="1111" userDrawn="1">
          <p15:clr>
            <a:srgbClr val="A4A3A4"/>
          </p15:clr>
        </p15:guide>
        <p15:guide id="3" pos="4762" userDrawn="1">
          <p15:clr>
            <a:srgbClr val="A4A3A4"/>
          </p15:clr>
        </p15:guide>
        <p15:guide id="4" orient="horz" pos="805" userDrawn="1">
          <p15:clr>
            <a:srgbClr val="A4A3A4"/>
          </p15:clr>
        </p15:guide>
        <p15:guide id="5" orient="horz" pos="27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79D"/>
    <a:srgbClr val="AC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72" y="264"/>
      </p:cViewPr>
      <p:guideLst>
        <p:guide orient="horz" pos="2982"/>
        <p:guide pos="1111"/>
        <p:guide pos="4762"/>
        <p:guide orient="horz" pos="805"/>
        <p:guide orient="horz" pos="27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831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292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295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0411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2586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237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2842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661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431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495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129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5200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0098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29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DF6893-05C9-4DF7-ACDB-80EC3D67061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9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三年级下册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5684" y="1575683"/>
            <a:ext cx="5658901" cy="13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9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1  I’ve got a new book.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330CFC6-3AB2-475C-BF54-9277402F68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89444" y="151671"/>
            <a:ext cx="42830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Answer the question.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89444" y="674891"/>
            <a:ext cx="884682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1. What is </a:t>
            </a:r>
            <a:r>
              <a:rPr lang="en-US" altLang="zh-CN" sz="3200" b="1" dirty="0" err="1"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Daming’s</a:t>
            </a:r>
            <a:r>
              <a:rPr lang="en-US" altLang="zh-CN" sz="3200" b="1" dirty="0"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 new book about?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   It’s about sport.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2. Has Sam got a new sweater?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   Yes, he has.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3. Has Tom got a new sweater?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Segoe UI Emoji" pitchFamily="34" charset="0"/>
                <a:cs typeface="Times New Roman" pitchFamily="18" charset="0"/>
              </a:rPr>
              <a:t>   No, he hasn’t.  </a:t>
            </a:r>
          </a:p>
        </p:txBody>
      </p:sp>
    </p:spTree>
    <p:extLst>
      <p:ext uri="{BB962C8B-B14F-4D97-AF65-F5344CB8AC3E}">
        <p14:creationId xmlns:p14="http://schemas.microsoft.com/office/powerpoint/2010/main" val="34661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190276" y="928164"/>
            <a:ext cx="42243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about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（介词）关于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190275" y="1672976"/>
            <a:ext cx="4224381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用法：与名词、代词、动名词连用。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4" name="圆角矩形 1">
            <a:extLst>
              <a:ext uri="{FF2B5EF4-FFF2-40B4-BE49-F238E27FC236}">
                <a16:creationId xmlns:a16="http://schemas.microsoft.com/office/drawing/2014/main" id="{E9A7891E-3D5A-4421-B032-9C53D8433167}"/>
              </a:ext>
            </a:extLst>
          </p:cNvPr>
          <p:cNvSpPr/>
          <p:nvPr/>
        </p:nvSpPr>
        <p:spPr>
          <a:xfrm>
            <a:off x="4212047" y="2986055"/>
            <a:ext cx="4180837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about my clothes</a:t>
            </a:r>
          </a:p>
          <a:p>
            <a:pPr lvl="0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关于我的衣服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46E8EE-09B8-4308-A738-42472343D1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2" b="4126"/>
          <a:stretch/>
        </p:blipFill>
        <p:spPr bwMode="auto">
          <a:xfrm>
            <a:off x="119742" y="1251657"/>
            <a:ext cx="3690257" cy="268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35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5346" y="1122492"/>
            <a:ext cx="2714036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animal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动物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575345" y="1894964"/>
            <a:ext cx="299962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复数：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animals</a:t>
            </a:r>
          </a:p>
        </p:txBody>
      </p:sp>
      <p:pic>
        <p:nvPicPr>
          <p:cNvPr id="5" name="图片 4" descr="图片包含 游戏机, 画&#10;&#10;描述已自动生成">
            <a:extLst>
              <a:ext uri="{FF2B5EF4-FFF2-40B4-BE49-F238E27FC236}">
                <a16:creationId xmlns:a16="http://schemas.microsoft.com/office/drawing/2014/main" id="{10A5D44D-0747-4D98-B7ED-4861FFF53F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EDF"/>
              </a:clrFrom>
              <a:clrTo>
                <a:srgbClr val="FFFED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79714"/>
            <a:ext cx="3309257" cy="2988809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575346" y="2776707"/>
            <a:ext cx="2999625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 like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animals.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我喜欢动物。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71257" y="1152979"/>
            <a:ext cx="2714036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sport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运动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071255" y="2071675"/>
            <a:ext cx="4963887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拓展：</a:t>
            </a:r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sport </a:t>
            </a:r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作为体育运动的总称时，是不可数名词，没有复数形式。</a:t>
            </a:r>
          </a:p>
        </p:txBody>
      </p:sp>
      <p:pic>
        <p:nvPicPr>
          <p:cNvPr id="5" name="图片 4" descr="图片包含 游戏机, 盒子, 房间&#10;&#10;描述已自动生成">
            <a:extLst>
              <a:ext uri="{FF2B5EF4-FFF2-40B4-BE49-F238E27FC236}">
                <a16:creationId xmlns:a16="http://schemas.microsoft.com/office/drawing/2014/main" id="{F229F7B6-47FB-4938-B3DD-B4FBB42FC3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2629"/>
            <a:ext cx="3799114" cy="313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19993" y="666199"/>
            <a:ext cx="2714036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dress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连衣裙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919993" y="3566758"/>
            <a:ext cx="3612922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辨析：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skirt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短裙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pic>
        <p:nvPicPr>
          <p:cNvPr id="5" name="图片 4" descr="图片包含 游戏机, 画, 裙子&#10;&#10;描述已自动生成">
            <a:extLst>
              <a:ext uri="{FF2B5EF4-FFF2-40B4-BE49-F238E27FC236}">
                <a16:creationId xmlns:a16="http://schemas.microsoft.com/office/drawing/2014/main" id="{59D1E113-1197-495D-9C8A-C5A9D487B0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842" y="889472"/>
            <a:ext cx="2607129" cy="338756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919993" y="1449488"/>
            <a:ext cx="3177494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复数：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dress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es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19993" y="2234909"/>
            <a:ext cx="4211636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This is a new dress.</a:t>
            </a:r>
          </a:p>
          <a:p>
            <a:pPr lvl="0"/>
            <a:r>
              <a:rPr kumimoji="0" lang="zh-CN" altLang="en-US" sz="32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这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是一件新连衣裙。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066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6564" y="1015448"/>
            <a:ext cx="2541236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coat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外套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246564" y="2654436"/>
            <a:ext cx="3199266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put on a coat </a:t>
            </a:r>
          </a:p>
          <a:p>
            <a:pPr lvl="0"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穿上一件外套</a:t>
            </a:r>
          </a:p>
        </p:txBody>
      </p:sp>
      <p:pic>
        <p:nvPicPr>
          <p:cNvPr id="5" name="图片 4" descr="图片包含 游戏机, 衬衫, 白色&#10;&#10;描述已自动生成">
            <a:extLst>
              <a:ext uri="{FF2B5EF4-FFF2-40B4-BE49-F238E27FC236}">
                <a16:creationId xmlns:a16="http://schemas.microsoft.com/office/drawing/2014/main" id="{F6AA69B9-C8C3-4984-8429-AE524505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28" y="1328056"/>
            <a:ext cx="3080657" cy="2960913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246564" y="1865959"/>
            <a:ext cx="2840036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复数：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coat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26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6563" y="1015448"/>
            <a:ext cx="3046865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T-shirt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 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恤衫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246563" y="2654436"/>
            <a:ext cx="4168093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This is my T-shirt.</a:t>
            </a:r>
          </a:p>
          <a:p>
            <a:pPr lvl="0"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这是我的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T-shirt.</a:t>
            </a:r>
            <a:endParaRPr lang="zh-CN" altLang="en-US" sz="3200" b="1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46563" y="1865959"/>
            <a:ext cx="3199267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复数：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T-shirt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5122" name="Picture 2" descr="C:\Users\Administrator\Desktop\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26" y="1099457"/>
            <a:ext cx="3370659" cy="28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44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id="{34B7846F-97A2-49A4-9A11-EA3922E37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1" y="1125570"/>
            <a:ext cx="3276600" cy="2937692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386592" y="802077"/>
            <a:ext cx="2714036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have got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29601" y="2438308"/>
            <a:ext cx="5629342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用法：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have got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在口语中相当于 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have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。表示“有”，后面直接加所拥有的物品。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386591" y="1601463"/>
            <a:ext cx="3449638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三单： 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has got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520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79370" y="1354137"/>
            <a:ext cx="4680857" cy="17366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I’ve got a new book. </a:t>
            </a: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我有一本新书。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4CCFE36-9708-45D5-B8F9-B0A64CAD3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277937"/>
            <a:ext cx="2848699" cy="3021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03512" y="1277824"/>
            <a:ext cx="7522029" cy="1736646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介绍自己拥有某物的句型：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I’ve got+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 (I’ve got=I have got)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4B14E0-FEEF-472A-891D-3BCE3E99E66B}"/>
              </a:ext>
            </a:extLst>
          </p:cNvPr>
          <p:cNvSpPr/>
          <p:nvPr/>
        </p:nvSpPr>
        <p:spPr>
          <a:xfrm>
            <a:off x="2286000" y="22501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https://y.qq.com/n/yqq/mv/v/g00225ejuvd.html?ADTAG=sougoupcmv&amp;fromvsogou=1</a:t>
            </a:r>
            <a:endParaRPr lang="zh-CN" altLang="en-US" dirty="0"/>
          </a:p>
        </p:txBody>
      </p:sp>
      <p:sp>
        <p:nvSpPr>
          <p:cNvPr id="6" name="AutoShape 4" descr="http://img1.imgtn.bdimg.com/it/u=2647310288,3934957761&amp;fm=26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AutoShape 6" descr="http://img3.imgtn.bdimg.com/it/u=105423222,3604704951&amp;fm=26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9" name="图片 8" descr="标题栏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10" name="标题 1"/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8879" y="665789"/>
            <a:ext cx="1832548" cy="526419"/>
            <a:chOff x="5996353" y="380978"/>
            <a:chExt cx="2071702" cy="571500"/>
          </a:xfrm>
        </p:grpSpPr>
        <p:sp>
          <p:nvSpPr>
            <p:cNvPr id="12" name="云形 11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13" name="TextBox 36"/>
            <p:cNvSpPr txBox="1">
              <a:spLocks noChangeArrowheads="1"/>
            </p:cNvSpPr>
            <p:nvPr/>
          </p:nvSpPr>
          <p:spPr bwMode="auto">
            <a:xfrm>
              <a:off x="6280602" y="415539"/>
              <a:ext cx="1600535" cy="4611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热身导入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C19C979-B0FB-4284-BFD9-A703B39DA541}"/>
              </a:ext>
            </a:extLst>
          </p:cNvPr>
          <p:cNvGrpSpPr/>
          <p:nvPr/>
        </p:nvGrpSpPr>
        <p:grpSpPr>
          <a:xfrm>
            <a:off x="2333008" y="999449"/>
            <a:ext cx="4971306" cy="1367260"/>
            <a:chOff x="3230442" y="1356855"/>
            <a:chExt cx="4110782" cy="1367260"/>
          </a:xfrm>
        </p:grpSpPr>
        <p:sp>
          <p:nvSpPr>
            <p:cNvPr id="6" name="圆角矩形标注 5"/>
            <p:cNvSpPr/>
            <p:nvPr/>
          </p:nvSpPr>
          <p:spPr>
            <a:xfrm>
              <a:off x="3230442" y="1356855"/>
              <a:ext cx="3677552" cy="1103305"/>
            </a:xfrm>
            <a:prstGeom prst="wedgeRoundRectCallout">
              <a:avLst>
                <a:gd name="adj1" fmla="val -34865"/>
                <a:gd name="adj2" fmla="val 95925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96042" y="1646897"/>
              <a:ext cx="394518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solidFill>
                    <a:prstClr val="black"/>
                  </a:solidFill>
                  <a:latin typeface="Comic Sans MS" panose="030F0702030302020204" pitchFamily="66" charset="0"/>
                  <a:ea typeface="方正卡通简体" panose="03000509000000000000" pitchFamily="65" charset="-122"/>
                </a:rPr>
                <a:t>I’ve got a computer.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F673876E-3E15-4AB1-ABDC-91A10C291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600" y="2176945"/>
            <a:ext cx="2123455" cy="233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id="{99A68F15-6B16-42B1-A03E-79FADA67E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81" y="1727844"/>
            <a:ext cx="2851619" cy="285161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19C979-B0FB-4284-BFD9-A703B39DA541}"/>
              </a:ext>
            </a:extLst>
          </p:cNvPr>
          <p:cNvGrpSpPr/>
          <p:nvPr/>
        </p:nvGrpSpPr>
        <p:grpSpPr>
          <a:xfrm>
            <a:off x="2333008" y="999449"/>
            <a:ext cx="4993078" cy="1367260"/>
            <a:chOff x="3230442" y="1356855"/>
            <a:chExt cx="4110782" cy="1367260"/>
          </a:xfrm>
        </p:grpSpPr>
        <p:sp>
          <p:nvSpPr>
            <p:cNvPr id="6" name="圆角矩形标注 5"/>
            <p:cNvSpPr/>
            <p:nvPr/>
          </p:nvSpPr>
          <p:spPr>
            <a:xfrm>
              <a:off x="3230442" y="1356855"/>
              <a:ext cx="3677552" cy="1103305"/>
            </a:xfrm>
            <a:prstGeom prst="wedgeRoundRectCallout">
              <a:avLst>
                <a:gd name="adj1" fmla="val -42305"/>
                <a:gd name="adj2" fmla="val 76347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96042" y="1646897"/>
              <a:ext cx="394518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方正卡通简体" panose="03000509000000000000" pitchFamily="65" charset="-122"/>
                </a:rPr>
                <a:t>I’ve got a </a:t>
              </a:r>
              <a:r>
                <a:rPr lang="en-US" altLang="zh-CN" sz="3200" b="1" dirty="0">
                  <a:solidFill>
                    <a:prstClr val="black"/>
                  </a:solidFill>
                  <a:latin typeface="Comic Sans MS" panose="030F0702030302020204" pitchFamily="66" charset="0"/>
                  <a:ea typeface="方正卡通简体" panose="03000509000000000000" pitchFamily="65" charset="-122"/>
                </a:rPr>
                <a:t>new desk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方正卡通简体" panose="03000509000000000000" pitchFamily="65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163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86000" y="2619282"/>
            <a:ext cx="3744686" cy="1736646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— Yes, I have. </a:t>
            </a:r>
          </a:p>
          <a:p>
            <a:pPr lvl="0">
              <a:lnSpc>
                <a:spcPct val="150000"/>
              </a:lnSpc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是的，我有。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3988FA07-936C-486E-8000-18D0BE5F0CB6}"/>
              </a:ext>
            </a:extLst>
          </p:cNvPr>
          <p:cNvSpPr/>
          <p:nvPr/>
        </p:nvSpPr>
        <p:spPr>
          <a:xfrm>
            <a:off x="2286000" y="799357"/>
            <a:ext cx="6858000" cy="173664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—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Have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you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got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a new book too,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Daming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?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大明，你也有一本新书吗？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F6073E-A74C-44AE-B34F-382336F88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0"/>
            <a:ext cx="1986257" cy="196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3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87828" y="961656"/>
            <a:ext cx="7946571" cy="2962513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询问对方是否有某物的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句型：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Have you got+ </a:t>
            </a:r>
            <a:r>
              <a:rPr lang="zh-CN" altLang="en-US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— Yes, I have.</a:t>
            </a:r>
            <a:r>
              <a:rPr lang="zh-CN" altLang="en-US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（肯定回答）</a:t>
            </a:r>
            <a:r>
              <a:rPr lang="en-US" altLang="zh-CN" sz="2800" b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/</a:t>
            </a:r>
            <a:endParaRPr lang="en-US" altLang="zh-CN" sz="2800" b="1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No, I haven’t.</a:t>
            </a:r>
            <a:r>
              <a:rPr lang="zh-CN" altLang="en-US" sz="28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（否定回答）</a:t>
            </a:r>
            <a:endParaRPr lang="en-US" altLang="zh-CN" sz="2800" b="1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47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80FD67B-B9B7-4E67-B5F8-CFF2F2ECC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430" y="1938048"/>
            <a:ext cx="3699462" cy="311292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B5918F2-60B0-4BB9-861D-0D14E6461009}"/>
              </a:ext>
            </a:extLst>
          </p:cNvPr>
          <p:cNvGrpSpPr/>
          <p:nvPr/>
        </p:nvGrpSpPr>
        <p:grpSpPr>
          <a:xfrm>
            <a:off x="1099678" y="726285"/>
            <a:ext cx="3945182" cy="1103305"/>
            <a:chOff x="3230442" y="1356855"/>
            <a:chExt cx="3945182" cy="1103305"/>
          </a:xfrm>
        </p:grpSpPr>
        <p:sp>
          <p:nvSpPr>
            <p:cNvPr id="4" name="圆角矩形标注 5">
              <a:extLst>
                <a:ext uri="{FF2B5EF4-FFF2-40B4-BE49-F238E27FC236}">
                  <a16:creationId xmlns:a16="http://schemas.microsoft.com/office/drawing/2014/main" id="{B82891E8-F13A-4B28-A051-302070669AA8}"/>
                </a:ext>
              </a:extLst>
            </p:cNvPr>
            <p:cNvSpPr/>
            <p:nvPr/>
          </p:nvSpPr>
          <p:spPr>
            <a:xfrm>
              <a:off x="3230442" y="1356855"/>
              <a:ext cx="3677552" cy="1103305"/>
            </a:xfrm>
            <a:prstGeom prst="wedgeRoundRectCallout">
              <a:avLst>
                <a:gd name="adj1" fmla="val 19563"/>
                <a:gd name="adj2" fmla="val 86789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D46DCA5F-3F3A-481B-BFAA-C9C227EC902C}"/>
                </a:ext>
              </a:extLst>
            </p:cNvPr>
            <p:cNvSpPr txBox="1"/>
            <p:nvPr/>
          </p:nvSpPr>
          <p:spPr>
            <a:xfrm>
              <a:off x="3230442" y="1646897"/>
              <a:ext cx="39451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dirty="0">
                  <a:solidFill>
                    <a:prstClr val="black"/>
                  </a:solidFill>
                  <a:latin typeface="Comic Sans MS" panose="030F0702030302020204" pitchFamily="66" charset="0"/>
                  <a:ea typeface="方正卡通简体" panose="03000509000000000000" pitchFamily="65" charset="-122"/>
                </a:rPr>
                <a:t>Have you got a pen?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915C45-BAC4-4F09-9346-EB0E3E918857}"/>
              </a:ext>
            </a:extLst>
          </p:cNvPr>
          <p:cNvGrpSpPr/>
          <p:nvPr/>
        </p:nvGrpSpPr>
        <p:grpSpPr>
          <a:xfrm>
            <a:off x="5718241" y="834743"/>
            <a:ext cx="2320108" cy="1103305"/>
            <a:chOff x="3230442" y="1356855"/>
            <a:chExt cx="2320108" cy="1103305"/>
          </a:xfrm>
        </p:grpSpPr>
        <p:sp>
          <p:nvSpPr>
            <p:cNvPr id="7" name="圆角矩形标注 5">
              <a:extLst>
                <a:ext uri="{FF2B5EF4-FFF2-40B4-BE49-F238E27FC236}">
                  <a16:creationId xmlns:a16="http://schemas.microsoft.com/office/drawing/2014/main" id="{A8271DA3-87F2-4FF7-9DA4-757AED8A0D6F}"/>
                </a:ext>
              </a:extLst>
            </p:cNvPr>
            <p:cNvSpPr/>
            <p:nvPr/>
          </p:nvSpPr>
          <p:spPr>
            <a:xfrm>
              <a:off x="3230442" y="1356855"/>
              <a:ext cx="2221230" cy="1103305"/>
            </a:xfrm>
            <a:prstGeom prst="wedgeRoundRectCallout">
              <a:avLst>
                <a:gd name="adj1" fmla="val -38193"/>
                <a:gd name="adj2" fmla="val 73085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917B48-E0C7-4E91-9A5C-957EFA754931}"/>
                </a:ext>
              </a:extLst>
            </p:cNvPr>
            <p:cNvSpPr txBox="1"/>
            <p:nvPr/>
          </p:nvSpPr>
          <p:spPr>
            <a:xfrm>
              <a:off x="3230442" y="1646897"/>
              <a:ext cx="23201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b="1" dirty="0">
                  <a:solidFill>
                    <a:prstClr val="black"/>
                  </a:solidFill>
                  <a:latin typeface="Comic Sans MS" panose="030F0702030302020204" pitchFamily="66" charset="0"/>
                  <a:ea typeface="方正卡通简体" panose="03000509000000000000" pitchFamily="65" charset="-122"/>
                </a:rPr>
                <a:t>Yes, I have.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09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B5918F2-60B0-4BB9-861D-0D14E6461009}"/>
              </a:ext>
            </a:extLst>
          </p:cNvPr>
          <p:cNvGrpSpPr/>
          <p:nvPr/>
        </p:nvGrpSpPr>
        <p:grpSpPr>
          <a:xfrm>
            <a:off x="925286" y="726285"/>
            <a:ext cx="4119574" cy="1103305"/>
            <a:chOff x="3230442" y="1356855"/>
            <a:chExt cx="3945182" cy="1103305"/>
          </a:xfrm>
        </p:grpSpPr>
        <p:sp>
          <p:nvSpPr>
            <p:cNvPr id="4" name="圆角矩形标注 5">
              <a:extLst>
                <a:ext uri="{FF2B5EF4-FFF2-40B4-BE49-F238E27FC236}">
                  <a16:creationId xmlns:a16="http://schemas.microsoft.com/office/drawing/2014/main" id="{B82891E8-F13A-4B28-A051-302070669AA8}"/>
                </a:ext>
              </a:extLst>
            </p:cNvPr>
            <p:cNvSpPr/>
            <p:nvPr/>
          </p:nvSpPr>
          <p:spPr>
            <a:xfrm>
              <a:off x="3230442" y="1356855"/>
              <a:ext cx="3868322" cy="1103305"/>
            </a:xfrm>
            <a:prstGeom prst="wedgeRoundRectCallout">
              <a:avLst>
                <a:gd name="adj1" fmla="val 19563"/>
                <a:gd name="adj2" fmla="val 86789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D46DCA5F-3F3A-481B-BFAA-C9C227EC902C}"/>
                </a:ext>
              </a:extLst>
            </p:cNvPr>
            <p:cNvSpPr txBox="1"/>
            <p:nvPr/>
          </p:nvSpPr>
          <p:spPr>
            <a:xfrm>
              <a:off x="3230442" y="1646897"/>
              <a:ext cx="39451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方正卡通简体" panose="03000509000000000000" pitchFamily="65" charset="-122"/>
                  <a:cs typeface="+mn-cs"/>
                </a:rPr>
                <a:t>Have you got a pencil?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915C45-BAC4-4F09-9346-EB0E3E918857}"/>
              </a:ext>
            </a:extLst>
          </p:cNvPr>
          <p:cNvGrpSpPr/>
          <p:nvPr/>
        </p:nvGrpSpPr>
        <p:grpSpPr>
          <a:xfrm>
            <a:off x="5718241" y="834743"/>
            <a:ext cx="2640959" cy="1103305"/>
            <a:chOff x="3230442" y="1356855"/>
            <a:chExt cx="2640959" cy="1103305"/>
          </a:xfrm>
        </p:grpSpPr>
        <p:sp>
          <p:nvSpPr>
            <p:cNvPr id="7" name="圆角矩形标注 5">
              <a:extLst>
                <a:ext uri="{FF2B5EF4-FFF2-40B4-BE49-F238E27FC236}">
                  <a16:creationId xmlns:a16="http://schemas.microsoft.com/office/drawing/2014/main" id="{A8271DA3-87F2-4FF7-9DA4-757AED8A0D6F}"/>
                </a:ext>
              </a:extLst>
            </p:cNvPr>
            <p:cNvSpPr/>
            <p:nvPr/>
          </p:nvSpPr>
          <p:spPr>
            <a:xfrm>
              <a:off x="3230442" y="1356855"/>
              <a:ext cx="2574236" cy="1103305"/>
            </a:xfrm>
            <a:prstGeom prst="wedgeRoundRectCallout">
              <a:avLst>
                <a:gd name="adj1" fmla="val -38193"/>
                <a:gd name="adj2" fmla="val 73085"/>
                <a:gd name="adj3" fmla="val 16667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917B48-E0C7-4E91-9A5C-957EFA754931}"/>
                </a:ext>
              </a:extLst>
            </p:cNvPr>
            <p:cNvSpPr txBox="1"/>
            <p:nvPr/>
          </p:nvSpPr>
          <p:spPr>
            <a:xfrm>
              <a:off x="3230443" y="1646898"/>
              <a:ext cx="26409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方正卡通简体" panose="03000509000000000000" pitchFamily="65" charset="-122"/>
                  <a:cs typeface="+mn-cs"/>
                </a:rPr>
                <a:t>No, I haven’t.</a:t>
              </a:r>
            </a:p>
          </p:txBody>
        </p:sp>
      </p:grp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128CEDC6-B38A-4FCE-BB91-910AC61C0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0144" y="1754701"/>
            <a:ext cx="2899968" cy="316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3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1926" y="270969"/>
            <a:ext cx="1939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3079D"/>
                </a:solidFill>
                <a:latin typeface="Arial" pitchFamily="34" charset="0"/>
                <a:cs typeface="Arial" pitchFamily="34" charset="0"/>
              </a:rPr>
              <a:t>Role play.</a:t>
            </a:r>
            <a:endParaRPr lang="zh-CN" altLang="en-US" sz="2400" b="1" dirty="0">
              <a:solidFill>
                <a:srgbClr val="03079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Administrator\Desktop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275"/>
            <a:ext cx="9144000" cy="380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5955" y="1132113"/>
            <a:ext cx="1993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I’ve got a new book. It’s about animals.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6527" y="1153883"/>
            <a:ext cx="1993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It’s a good book. Have you got a new book too, </a:t>
            </a:r>
            <a:r>
              <a:rPr lang="en-US" altLang="zh-CN" b="1" dirty="0" err="1">
                <a:latin typeface="Comic Sans MS" pitchFamily="66" charset="0"/>
              </a:rPr>
              <a:t>Daming</a:t>
            </a:r>
            <a:r>
              <a:rPr lang="en-US" altLang="zh-CN" b="1" dirty="0">
                <a:latin typeface="Comic Sans MS" pitchFamily="66" charset="0"/>
              </a:rPr>
              <a:t>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1153883"/>
            <a:ext cx="2186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Yes, I have. Look, it’s about sport.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6347" y="1967177"/>
            <a:ext cx="2186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It’s a nice book.</a:t>
            </a:r>
            <a:endParaRPr lang="zh-CN" altLang="en-U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43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30" y="772885"/>
            <a:ext cx="8460442" cy="387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5584" y="967011"/>
            <a:ext cx="1993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Have you got a new book, Amy?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97" y="1275884"/>
            <a:ext cx="2547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No, I haven’t.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I’ve got a new dress and a new coat.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3256" y="947633"/>
            <a:ext cx="1993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Have you got a new sweater, Sam?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26464" y="1409298"/>
            <a:ext cx="1993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Yes, I have.</a:t>
            </a:r>
            <a:endParaRPr lang="zh-CN" altLang="en-U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61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1" y="835025"/>
            <a:ext cx="8120743" cy="398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1371" y="1506739"/>
            <a:ext cx="2547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No, I haven’t.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I’ve got a blue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T-shirt.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0659" y="1054097"/>
            <a:ext cx="2666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Tom, have you got a new sweater too?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9572" y="1971741"/>
            <a:ext cx="2547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 </a:t>
            </a:r>
            <a:r>
              <a:rPr lang="en-US" altLang="zh-CN" b="1" dirty="0" err="1">
                <a:latin typeface="Comic Sans MS" pitchFamily="66" charset="0"/>
              </a:rPr>
              <a:t>ha</a:t>
            </a:r>
            <a:r>
              <a:rPr lang="en-US" altLang="zh-CN" b="1" dirty="0">
                <a:latin typeface="Comic Sans MS" pitchFamily="66" charset="0"/>
              </a:rPr>
              <a:t>…</a:t>
            </a:r>
            <a:endParaRPr lang="zh-CN" altLang="en-U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88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" y="108342"/>
            <a:ext cx="1832547" cy="424732"/>
            <a:chOff x="5996353" y="380978"/>
            <a:chExt cx="2071702" cy="571500"/>
          </a:xfrm>
        </p:grpSpPr>
        <p:sp>
          <p:nvSpPr>
            <p:cNvPr id="11" name="云形 10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12" name="TextBox 36"/>
            <p:cNvSpPr txBox="1">
              <a:spLocks noChangeArrowheads="1"/>
            </p:cNvSpPr>
            <p:nvPr/>
          </p:nvSpPr>
          <p:spPr bwMode="auto">
            <a:xfrm>
              <a:off x="6579878" y="380978"/>
              <a:ext cx="904652" cy="4611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400" b="1" kern="0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练习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82387" y="451030"/>
            <a:ext cx="1383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方正卡通简体" pitchFamily="65" charset="-122"/>
                <a:ea typeface="方正卡通简体" pitchFamily="65" charset="-122"/>
                <a:cs typeface="Times New Roman" panose="02020603050405020304" pitchFamily="18" charset="0"/>
              </a:rPr>
              <a:t>连一连。</a:t>
            </a:r>
            <a:endParaRPr lang="en-US" altLang="zh-CN" sz="2400" b="1" dirty="0">
              <a:latin typeface="方正卡通简体" pitchFamily="65" charset="-122"/>
              <a:ea typeface="方正卡通简体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0" y="3777343"/>
            <a:ext cx="9046028" cy="84908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</a:rPr>
              <a:t>A. sweater    B. dress    C. bed  D. T-shirt    E. coat</a:t>
            </a:r>
            <a:endParaRPr lang="zh-CN" altLang="en-US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52868" y="2696389"/>
            <a:ext cx="2269503" cy="13095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22990" y="2735983"/>
            <a:ext cx="2237924" cy="1269960"/>
          </a:xfrm>
          <a:prstGeom prst="line">
            <a:avLst/>
          </a:prstGeom>
          <a:ln>
            <a:solidFill>
              <a:srgbClr val="19F319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44421" y="2635619"/>
            <a:ext cx="3525950" cy="137032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316381" y="2625255"/>
            <a:ext cx="4839489" cy="13806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487886" y="2635619"/>
            <a:ext cx="1889579" cy="1370324"/>
          </a:xfrm>
          <a:prstGeom prst="line">
            <a:avLst/>
          </a:prstGeom>
          <a:ln>
            <a:solidFill>
              <a:srgbClr val="142AF8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C:\Users\Administrator\Desktop\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6" y="1245146"/>
            <a:ext cx="1293588" cy="149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979" y="1206009"/>
            <a:ext cx="1960335" cy="152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dministrator\Desktop\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908" y="1097362"/>
            <a:ext cx="1167635" cy="145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dministrator\Desktop\5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35" y="970659"/>
            <a:ext cx="1341664" cy="150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Administrator\Desktop\4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591" y="976988"/>
            <a:ext cx="1599846" cy="150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1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3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28" y="1005143"/>
            <a:ext cx="7489371" cy="382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图片包含 游戏机, 文字&#10;&#10;描述已自动生成">
            <a:extLst>
              <a:ext uri="{FF2B5EF4-FFF2-40B4-BE49-F238E27FC236}">
                <a16:creationId xmlns:a16="http://schemas.microsoft.com/office/drawing/2014/main" id="{EFA4EC4D-C993-4FFB-A218-5805ECAE76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230" r="94099" b="81224"/>
          <a:stretch/>
        </p:blipFill>
        <p:spPr>
          <a:xfrm>
            <a:off x="1398912" y="774982"/>
            <a:ext cx="3742744" cy="34239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1927" y="100165"/>
            <a:ext cx="1832548" cy="498221"/>
            <a:chOff x="5996353" y="380978"/>
            <a:chExt cx="2071702" cy="571500"/>
          </a:xfrm>
        </p:grpSpPr>
        <p:sp>
          <p:nvSpPr>
            <p:cNvPr id="8" name="云形 7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9" name="TextBox 36"/>
            <p:cNvSpPr txBox="1">
              <a:spLocks noChangeArrowheads="1"/>
            </p:cNvSpPr>
            <p:nvPr/>
          </p:nvSpPr>
          <p:spPr bwMode="auto">
            <a:xfrm>
              <a:off x="6280603" y="436174"/>
              <a:ext cx="1600535" cy="4872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400" b="1" kern="0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课文学习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" name="图片 9" descr="夏季电商用途促销标签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805"/>
            <a:ext cx="3136911" cy="4565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1927" y="668078"/>
            <a:ext cx="2571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Listen, point and say.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56320" y="1196095"/>
            <a:ext cx="1607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Where’s my sweater?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57533" y="1216533"/>
            <a:ext cx="1607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 isn’t in the bag.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63275" y="1216533"/>
            <a:ext cx="1607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 isn’t on the bed.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03483" y="2919197"/>
            <a:ext cx="1805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 isn’t under the chair.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7876" y="3883533"/>
            <a:ext cx="1607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Oh, it’s on the line.</a:t>
            </a:r>
            <a:endParaRPr lang="zh-CN" altLang="en-US" b="1" dirty="0">
              <a:latin typeface="Comic Sans MS" pitchFamily="66" charset="0"/>
            </a:endParaRPr>
          </a:p>
        </p:txBody>
      </p:sp>
      <p:pic>
        <p:nvPicPr>
          <p:cNvPr id="3" name="M9U1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28033" y="547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3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55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14" grpId="0"/>
      <p:bldP spid="15" grpId="0"/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>
            <a:extLst>
              <a:ext uri="{FF2B5EF4-FFF2-40B4-BE49-F238E27FC236}">
                <a16:creationId xmlns:a16="http://schemas.microsoft.com/office/drawing/2014/main" id="{98561113-706B-4210-A47D-E9D18E6AA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170" y="993702"/>
            <a:ext cx="738051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) 1. I _______ a new book.</a:t>
            </a:r>
            <a:endParaRPr lang="zh-CN" altLang="en-US" sz="2400" b="1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A. have got         B. has got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) 2. — Have you got a new pen?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— __________.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A. Yes, I has.     B. No, I have.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C. Yes, I have.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24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CD9630A-E796-4128-95E5-29E14A59FC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651" y="1143373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2EF55C9F-63A0-494F-94D8-D349906A5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651" y="2256809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8525" y="21405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5429" y="1149399"/>
            <a:ext cx="79901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    ) 3. — ______ you got a ruler?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— No, I haven’t.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A. Are         B. Have</a:t>
            </a:r>
            <a:r>
              <a:rPr lang="zh-CN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　       </a:t>
            </a: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C. Do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    ) 4. Mum, can you buy me a book ____ sport?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A. in      B. under    C. about</a:t>
            </a:r>
          </a:p>
        </p:txBody>
      </p:sp>
      <p:sp>
        <p:nvSpPr>
          <p:cNvPr id="6" name="矩形 5"/>
          <p:cNvSpPr/>
          <p:nvPr/>
        </p:nvSpPr>
        <p:spPr>
          <a:xfrm>
            <a:off x="703643" y="1271551"/>
            <a:ext cx="511679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108" y="2860865"/>
            <a:ext cx="508473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925287" y="910461"/>
            <a:ext cx="7282542" cy="3637266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70080" y="109760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56404" y="954004"/>
            <a:ext cx="6801053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重点词汇：</a:t>
            </a:r>
            <a:endParaRPr lang="en-US" altLang="zh-CN" sz="2200" b="1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sweater, bed, line, about, animal, sport, dress,  </a:t>
            </a:r>
          </a:p>
          <a:p>
            <a:pPr lvl="0">
              <a:lnSpc>
                <a:spcPct val="130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coat, T-shirt</a:t>
            </a:r>
          </a:p>
          <a:p>
            <a:pPr lvl="0">
              <a:lnSpc>
                <a:spcPct val="13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</a:t>
            </a:r>
            <a:endParaRPr lang="en-US" altLang="zh-CN" sz="2200" b="1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I’ve got+ </a:t>
            </a:r>
            <a:r>
              <a:rPr lang="zh-CN" altLang="en-US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30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— Have you got + </a:t>
            </a:r>
            <a:r>
              <a:rPr lang="zh-CN" altLang="en-US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某物</a:t>
            </a: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lvl="0">
              <a:lnSpc>
                <a:spcPct val="130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— Yes, I have.</a:t>
            </a:r>
            <a:r>
              <a:rPr lang="zh-CN" altLang="en-US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（肯定回答）</a:t>
            </a: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/</a:t>
            </a:r>
          </a:p>
          <a:p>
            <a:pPr lvl="0">
              <a:lnSpc>
                <a:spcPct val="130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No, I haven’t.</a:t>
            </a:r>
            <a:r>
              <a:rPr lang="zh-CN" altLang="en-US" sz="2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（否定回答）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69571" y="1575606"/>
            <a:ext cx="61722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熟记本节课所学的单词、短语和句型，必须会听、说、读、写。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Listen, point and find “I’ve got…”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朗读流利。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6EB88A-95C2-419F-94C5-80C8F2E2AB0F}"/>
              </a:ext>
            </a:extLst>
          </p:cNvPr>
          <p:cNvSpPr txBox="1"/>
          <p:nvPr/>
        </p:nvSpPr>
        <p:spPr>
          <a:xfrm>
            <a:off x="3153410" y="866946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B527101-1D3C-4D2C-8855-888E61639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8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Users\Administrator\Desktop\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372" y="2596777"/>
            <a:ext cx="2002971" cy="234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3" name="图片 2" descr="标题栏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4" name="标题 1"/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第二课时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879" y="666077"/>
            <a:ext cx="1591064" cy="424732"/>
            <a:chOff x="5996353" y="349847"/>
            <a:chExt cx="2071702" cy="602631"/>
          </a:xfrm>
        </p:grpSpPr>
        <p:sp>
          <p:nvSpPr>
            <p:cNvPr id="6" name="云形 5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7" name="TextBox 36"/>
            <p:cNvSpPr txBox="1">
              <a:spLocks noChangeArrowheads="1"/>
            </p:cNvSpPr>
            <p:nvPr/>
          </p:nvSpPr>
          <p:spPr bwMode="auto">
            <a:xfrm>
              <a:off x="6628544" y="349847"/>
              <a:ext cx="904650" cy="4611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热身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2632225" y="204412"/>
            <a:ext cx="3618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Game time</a:t>
            </a:r>
            <a:endParaRPr lang="zh-CN" altLang="en-US" sz="54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" name="Picture 3" descr="C:\Users\Administrator\Desktop\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423" y="2628899"/>
            <a:ext cx="1953460" cy="231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Administrator\Desktop\44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926" y="2596778"/>
            <a:ext cx="1850385" cy="235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右箭头 10"/>
          <p:cNvSpPr/>
          <p:nvPr/>
        </p:nvSpPr>
        <p:spPr>
          <a:xfrm>
            <a:off x="1966002" y="3238157"/>
            <a:ext cx="1153885" cy="70757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5068364" y="3301580"/>
            <a:ext cx="1153885" cy="707572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0" y="1127742"/>
            <a:ext cx="3119887" cy="1055914"/>
          </a:xfrm>
          <a:prstGeom prst="wedgeEllipseCallout">
            <a:avLst>
              <a:gd name="adj1" fmla="val -26071"/>
              <a:gd name="adj2" fmla="val 7487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Comic Sans MS" pitchFamily="66" charset="0"/>
              </a:rPr>
              <a:t>I have got a sweater.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3119887" y="1286655"/>
            <a:ext cx="3119887" cy="1055914"/>
          </a:xfrm>
          <a:prstGeom prst="wedgeEllipseCallout">
            <a:avLst>
              <a:gd name="adj1" fmla="val -12114"/>
              <a:gd name="adj2" fmla="val 7796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She has got a sweater. I have got a bag.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24" name="椭圆形标注 23"/>
          <p:cNvSpPr/>
          <p:nvPr/>
        </p:nvSpPr>
        <p:spPr>
          <a:xfrm>
            <a:off x="6239774" y="1127742"/>
            <a:ext cx="3119887" cy="1123278"/>
          </a:xfrm>
          <a:prstGeom prst="wedgeEllipseCallout">
            <a:avLst>
              <a:gd name="adj1" fmla="val -15952"/>
              <a:gd name="adj2" fmla="val 8087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She has got a sweater. He has got a bag. I have got …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7994311" y="3299346"/>
            <a:ext cx="1153885" cy="70757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12" grpId="0" animBg="1"/>
      <p:bldP spid="22" grpId="0" animBg="1"/>
      <p:bldP spid="24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夏季电商用途促销标签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2" y="589324"/>
            <a:ext cx="2316066" cy="4468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1927" y="100165"/>
            <a:ext cx="1832548" cy="498221"/>
            <a:chOff x="5996353" y="380978"/>
            <a:chExt cx="2071702" cy="571500"/>
          </a:xfrm>
        </p:grpSpPr>
        <p:sp>
          <p:nvSpPr>
            <p:cNvPr id="8" name="云形 7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  <p:sp>
          <p:nvSpPr>
            <p:cNvPr id="9" name="TextBox 36"/>
            <p:cNvSpPr txBox="1">
              <a:spLocks noChangeArrowheads="1"/>
            </p:cNvSpPr>
            <p:nvPr/>
          </p:nvSpPr>
          <p:spPr bwMode="auto">
            <a:xfrm>
              <a:off x="6280603" y="436174"/>
              <a:ext cx="1600535" cy="4872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400" b="1" kern="0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课文学习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3214" y="644807"/>
            <a:ext cx="1930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Listen and say.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Users\Administrator\Desktop\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1" y="1036180"/>
            <a:ext cx="7609115" cy="347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252161" y="1274559"/>
            <a:ext cx="2318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Have you got a new sweater?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5529" y="2176987"/>
            <a:ext cx="2318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No, I haven’t.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I’ve got a new book.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4231" y="1372530"/>
            <a:ext cx="2318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Yes, I have. Have you got a new sweater too?</a:t>
            </a:r>
            <a:endParaRPr lang="zh-CN" altLang="en-US" b="1" dirty="0">
              <a:latin typeface="Comic Sans MS" pitchFamily="66" charset="0"/>
            </a:endParaRPr>
          </a:p>
        </p:txBody>
      </p:sp>
      <p:pic>
        <p:nvPicPr>
          <p:cNvPr id="2" name="M9U1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11988" y="50795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7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5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文字&#10;&#10;描述已自动生成">
            <a:extLst>
              <a:ext uri="{FF2B5EF4-FFF2-40B4-BE49-F238E27FC236}">
                <a16:creationId xmlns:a16="http://schemas.microsoft.com/office/drawing/2014/main" id="{A66E68EA-E783-4E5A-9DDB-F7CCA25D26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30" r="94099" b="81224"/>
          <a:stretch/>
        </p:blipFill>
        <p:spPr>
          <a:xfrm>
            <a:off x="1882226" y="774982"/>
            <a:ext cx="3259430" cy="342396"/>
          </a:xfrm>
          <a:prstGeom prst="rect">
            <a:avLst/>
          </a:prstGeom>
        </p:spPr>
      </p:pic>
      <p:pic>
        <p:nvPicPr>
          <p:cNvPr id="8" name="图片 7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" y="350167"/>
            <a:ext cx="1519761" cy="44685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1410" y="405650"/>
            <a:ext cx="1335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Practise</a:t>
            </a:r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C:\Users\Administrator\Desktop\33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71" y="1404256"/>
            <a:ext cx="6411686" cy="349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742" y="797023"/>
            <a:ext cx="5301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Comic Sans MS" pitchFamily="66" charset="0"/>
              </a:rPr>
              <a:t>A:</a:t>
            </a:r>
            <a:r>
              <a:rPr lang="en-US" altLang="zh-CN" sz="2400" b="1" dirty="0">
                <a:latin typeface="Comic Sans MS" pitchFamily="66" charset="0"/>
              </a:rPr>
              <a:t> Have you got a pen?</a:t>
            </a:r>
          </a:p>
          <a:p>
            <a:r>
              <a:rPr lang="en-US" altLang="zh-CN" sz="2400" b="1" i="1" dirty="0">
                <a:latin typeface="Comic Sans MS" pitchFamily="66" charset="0"/>
              </a:rPr>
              <a:t>B: </a:t>
            </a:r>
            <a:r>
              <a:rPr lang="en-US" altLang="zh-CN" sz="2400" b="1" dirty="0">
                <a:latin typeface="Comic Sans MS" pitchFamily="66" charset="0"/>
              </a:rPr>
              <a:t>Yes, I have. /No, I haven’t.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130" y="450080"/>
            <a:ext cx="346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方正卡通简体" pitchFamily="65" charset="-122"/>
                <a:ea typeface="方正卡通简体" pitchFamily="65" charset="-122"/>
                <a:cs typeface="Times New Roman" panose="02020603050405020304" pitchFamily="18" charset="0"/>
              </a:rPr>
              <a:t>给图片选择正确的句子。</a:t>
            </a:r>
            <a:endParaRPr lang="en-US" altLang="zh-CN" sz="2400" b="1" dirty="0">
              <a:latin typeface="方正卡通简体" pitchFamily="65" charset="-122"/>
              <a:ea typeface="方正卡通简体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云形 2"/>
          <p:cNvSpPr/>
          <p:nvPr/>
        </p:nvSpPr>
        <p:spPr bwMode="auto">
          <a:xfrm>
            <a:off x="-3" y="108342"/>
            <a:ext cx="1832547" cy="42473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516161" y="108342"/>
            <a:ext cx="800220" cy="342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kern="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练习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 descr="C:\Users\Administrator\Deskto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02793"/>
            <a:ext cx="2079171" cy="19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esktop\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790" y="1635860"/>
            <a:ext cx="1631496" cy="171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Desktop\22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625" y="1624349"/>
            <a:ext cx="1746704" cy="171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istrator\Desktop\3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299" y="1624348"/>
            <a:ext cx="2175101" cy="171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078706" y="3458708"/>
            <a:ext cx="6749143" cy="167209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Comic Sans MS" pitchFamily="66" charset="0"/>
              </a:rPr>
              <a:t>A. The dress is on the line. </a:t>
            </a:r>
          </a:p>
          <a:p>
            <a:pPr algn="ctr"/>
            <a:r>
              <a:rPr lang="en-US" altLang="zh-CN" sz="2400" b="1" dirty="0">
                <a:latin typeface="Comic Sans MS" pitchFamily="66" charset="0"/>
              </a:rPr>
              <a:t>B. I have got a book about sport.</a:t>
            </a:r>
          </a:p>
          <a:p>
            <a:pPr algn="ctr"/>
            <a:r>
              <a:rPr lang="en-US" altLang="zh-CN" sz="2400" b="1" dirty="0">
                <a:latin typeface="Comic Sans MS" pitchFamily="66" charset="0"/>
              </a:rPr>
              <a:t>C. I have got a book about animals </a:t>
            </a:r>
          </a:p>
          <a:p>
            <a:pPr algn="ctr"/>
            <a:r>
              <a:rPr lang="en-US" altLang="zh-CN" sz="2400" b="1" dirty="0">
                <a:latin typeface="Comic Sans MS" pitchFamily="66" charset="0"/>
              </a:rPr>
              <a:t>D. The bag is under the desk.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906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(    ) 1.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1041128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(    ) 2.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53277" y="1001486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(    ) 3.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88629" y="990599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itchFamily="66" charset="0"/>
              </a:rPr>
              <a:t>(    ) 4.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028" y="975814"/>
            <a:ext cx="440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67681" y="1041128"/>
            <a:ext cx="440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98206" y="1001486"/>
            <a:ext cx="440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71658" y="975814"/>
            <a:ext cx="440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21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BC3687C-0D60-44C1-A2EB-9C62BDF6B507}"/>
              </a:ext>
            </a:extLst>
          </p:cNvPr>
          <p:cNvSpPr txBox="1"/>
          <p:nvPr/>
        </p:nvSpPr>
        <p:spPr>
          <a:xfrm>
            <a:off x="1212741" y="665916"/>
            <a:ext cx="621013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sweater_______            coat_______</a:t>
            </a: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dress_________            sport________</a:t>
            </a: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animal_________           about________</a:t>
            </a:r>
          </a:p>
          <a:p>
            <a:endParaRPr lang="en-US" altLang="zh-CN" sz="2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I’ve got a new book.</a:t>
            </a: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______________________________</a:t>
            </a: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—Have you got a new book too, </a:t>
            </a:r>
            <a:r>
              <a:rPr lang="en-US" altLang="zh-CN" sz="2200" b="1" dirty="0" err="1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Daming</a:t>
            </a:r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?</a:t>
            </a:r>
            <a:r>
              <a:rPr lang="zh-CN" altLang="en-US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______________________________</a:t>
            </a: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—Yes, I have. </a:t>
            </a:r>
          </a:p>
          <a:p>
            <a:r>
              <a:rPr lang="en-US" altLang="zh-CN" sz="2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___________________________</a:t>
            </a:r>
            <a:r>
              <a:rPr lang="en-US" altLang="zh-CN" sz="2200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___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0812EEE-5CDA-4361-B18F-5A7A4FA9878F}"/>
              </a:ext>
            </a:extLst>
          </p:cNvPr>
          <p:cNvSpPr/>
          <p:nvPr/>
        </p:nvSpPr>
        <p:spPr>
          <a:xfrm>
            <a:off x="2540032" y="783279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毛线衫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5D515A0-07CE-43BD-9496-9E22FAF5ADC3}"/>
              </a:ext>
            </a:extLst>
          </p:cNvPr>
          <p:cNvSpPr/>
          <p:nvPr/>
        </p:nvSpPr>
        <p:spPr>
          <a:xfrm>
            <a:off x="5837612" y="764608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外套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FD04078-91BB-4608-B2B0-3E058F7CEDCB}"/>
              </a:ext>
            </a:extLst>
          </p:cNvPr>
          <p:cNvSpPr/>
          <p:nvPr/>
        </p:nvSpPr>
        <p:spPr>
          <a:xfrm>
            <a:off x="2335249" y="1263075"/>
            <a:ext cx="10310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连衣裙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92A68DF-8F09-4700-BE10-874BECD7F980}"/>
              </a:ext>
            </a:extLst>
          </p:cNvPr>
          <p:cNvSpPr/>
          <p:nvPr/>
        </p:nvSpPr>
        <p:spPr>
          <a:xfrm>
            <a:off x="5892610" y="1248251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运动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7D86E4A-4C5E-4D74-8977-7C8DA7A5B2A3}"/>
              </a:ext>
            </a:extLst>
          </p:cNvPr>
          <p:cNvSpPr/>
          <p:nvPr/>
        </p:nvSpPr>
        <p:spPr>
          <a:xfrm>
            <a:off x="1290331" y="2658779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我有一本新书。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40FA51B-1AEA-4ED8-BA7A-EE5C4221295E}"/>
              </a:ext>
            </a:extLst>
          </p:cNvPr>
          <p:cNvSpPr/>
          <p:nvPr/>
        </p:nvSpPr>
        <p:spPr>
          <a:xfrm>
            <a:off x="1447525" y="3325751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大明，你也有一本新书吗？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2A8BF6F-0AA6-4C7D-894C-9FD479332E20}"/>
              </a:ext>
            </a:extLst>
          </p:cNvPr>
          <p:cNvSpPr/>
          <p:nvPr/>
        </p:nvSpPr>
        <p:spPr>
          <a:xfrm>
            <a:off x="2456335" y="1643514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动物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E9FA3F0-5048-4469-A8AE-6127A41CF98B}"/>
              </a:ext>
            </a:extLst>
          </p:cNvPr>
          <p:cNvSpPr/>
          <p:nvPr/>
        </p:nvSpPr>
        <p:spPr>
          <a:xfrm>
            <a:off x="5896049" y="1643285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关于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7BF92FC-4F1B-489E-BAD4-4CBA51E7D588}"/>
              </a:ext>
            </a:extLst>
          </p:cNvPr>
          <p:cNvSpPr/>
          <p:nvPr/>
        </p:nvSpPr>
        <p:spPr>
          <a:xfrm>
            <a:off x="1402577" y="3992723"/>
            <a:ext cx="188705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是的，我有。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3216" y="126915"/>
            <a:ext cx="1933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方正卡通简体" pitchFamily="65" charset="-122"/>
                <a:ea typeface="方正卡通简体" pitchFamily="65" charset="-122"/>
                <a:cs typeface="Times New Roman" panose="02020603050405020304" pitchFamily="18" charset="0"/>
              </a:rPr>
              <a:t>小小翻译家。</a:t>
            </a:r>
            <a:endParaRPr lang="en-US" altLang="zh-CN" sz="2400" b="1" dirty="0">
              <a:latin typeface="方正卡通简体" pitchFamily="65" charset="-122"/>
              <a:ea typeface="方正卡通简体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5" grpId="0"/>
      <p:bldP spid="27" grpId="0"/>
      <p:bldP spid="31" grpId="0"/>
      <p:bldP spid="13" grpId="0"/>
      <p:bldP spid="14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82394A-97BD-4B95-93E8-31327573D236}"/>
              </a:ext>
            </a:extLst>
          </p:cNvPr>
          <p:cNvSpPr/>
          <p:nvPr/>
        </p:nvSpPr>
        <p:spPr>
          <a:xfrm>
            <a:off x="1154976" y="996798"/>
            <a:ext cx="7306808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根据所给单词的中文含义填空。</a:t>
            </a:r>
            <a:endParaRPr lang="en-US" altLang="zh-CN" sz="2800" b="1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1. I ________</a:t>
            </a:r>
            <a:r>
              <a:rPr lang="zh-CN" altLang="en-US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（有）</a:t>
            </a: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a schoolbag.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2. I like the red _______</a:t>
            </a:r>
            <a:r>
              <a:rPr lang="zh-CN" altLang="en-US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（连衣裙）</a:t>
            </a: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3. The book is _______</a:t>
            </a:r>
            <a:r>
              <a:rPr lang="zh-CN" altLang="en-US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（关于）</a:t>
            </a: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animals.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4. Let’s do some ________</a:t>
            </a:r>
            <a:r>
              <a:rPr lang="zh-CN" altLang="en-US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（运动）</a:t>
            </a:r>
            <a:r>
              <a:rPr lang="en-US" altLang="zh-CN" sz="2800" b="1" dirty="0">
                <a:latin typeface="Comic Sans MS" panose="030F0702030302020204" pitchFamily="66" charset="0"/>
                <a:ea typeface="方正卡通简体" panose="03000509000000000000" pitchFamily="65" charset="-122"/>
              </a:rPr>
              <a:t>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A5C98D-1C95-478C-8AE3-F605D3ECF739}"/>
              </a:ext>
            </a:extLst>
          </p:cNvPr>
          <p:cNvSpPr/>
          <p:nvPr/>
        </p:nvSpPr>
        <p:spPr>
          <a:xfrm>
            <a:off x="2222095" y="1683003"/>
            <a:ext cx="1670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have got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AE1277A-0537-49C5-9370-FE3F87AE4FC8}"/>
              </a:ext>
            </a:extLst>
          </p:cNvPr>
          <p:cNvSpPr/>
          <p:nvPr/>
        </p:nvSpPr>
        <p:spPr>
          <a:xfrm>
            <a:off x="4568640" y="2443347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dress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D699C0A-E8FE-4E99-B617-D9FA8E4C73B0}"/>
              </a:ext>
            </a:extLst>
          </p:cNvPr>
          <p:cNvSpPr/>
          <p:nvPr/>
        </p:nvSpPr>
        <p:spPr>
          <a:xfrm>
            <a:off x="4190171" y="2989841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about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5E9821E-6721-464B-9EEE-0042734D072A}"/>
              </a:ext>
            </a:extLst>
          </p:cNvPr>
          <p:cNvSpPr/>
          <p:nvPr/>
        </p:nvSpPr>
        <p:spPr>
          <a:xfrm>
            <a:off x="4600468" y="3638785"/>
            <a:ext cx="1258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sports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55960" y="1022828"/>
            <a:ext cx="364558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sweater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毛线衫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60F0BEE7-736E-40DE-A6B7-4156B3A879AA}"/>
              </a:ext>
            </a:extLst>
          </p:cNvPr>
          <p:cNvSpPr/>
          <p:nvPr/>
        </p:nvSpPr>
        <p:spPr>
          <a:xfrm>
            <a:off x="3255960" y="1912816"/>
            <a:ext cx="3275468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复数：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sweater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5" name="图片 4" descr="图片包含 服装, 黄色, 衬衫, 毛衣&#10;&#10;描述已自动生成">
            <a:extLst>
              <a:ext uri="{FF2B5EF4-FFF2-40B4-BE49-F238E27FC236}">
                <a16:creationId xmlns:a16="http://schemas.microsoft.com/office/drawing/2014/main" id="{7609131E-54A5-442D-B5F9-DB7937057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71" y="1163716"/>
            <a:ext cx="2644030" cy="2839073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255961" y="2810973"/>
            <a:ext cx="4864782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This is a new sweater.</a:t>
            </a:r>
          </a:p>
          <a:p>
            <a:pPr lvl="0"/>
            <a:r>
              <a:rPr lang="zh-CN" altLang="en-US" sz="3200" b="1" noProof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这是一件新毛线衫。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46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526781" y="1639568"/>
            <a:ext cx="608233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向家人展示自己跟读模仿课文录音的情况。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用 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“ Have you got…?”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调查同伴有什么东西。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6EB88A-95C2-419F-94C5-80C8F2E2AB0F}"/>
              </a:ext>
            </a:extLst>
          </p:cNvPr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5CDAD56-550B-4814-8615-F0CB69951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19990" y="1269692"/>
            <a:ext cx="1931647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bed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床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60F0BEE7-736E-40DE-A6B7-4156B3A879AA}"/>
              </a:ext>
            </a:extLst>
          </p:cNvPr>
          <p:cNvSpPr/>
          <p:nvPr/>
        </p:nvSpPr>
        <p:spPr>
          <a:xfrm>
            <a:off x="3919989" y="2158828"/>
            <a:ext cx="3863297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on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the bed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在床上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go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 to bed </a:t>
            </a:r>
            <a:r>
              <a:rPr lang="zh-CN" altLang="en-US" sz="3200" b="1" baseline="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去睡觉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5" name="图片 4" descr="图片包含 游戏机, 家具, 凳子, 桌子&#10;&#10;描述已自动生成">
            <a:extLst>
              <a:ext uri="{FF2B5EF4-FFF2-40B4-BE49-F238E27FC236}">
                <a16:creationId xmlns:a16="http://schemas.microsoft.com/office/drawing/2014/main" id="{DFE89377-E69B-4160-9221-53241B0441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570" y="1383514"/>
            <a:ext cx="2612573" cy="247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38600" y="1251428"/>
            <a:ext cx="4289143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line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线，绳索，金属线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60F0BEE7-736E-40DE-A6B7-4156B3A879AA}"/>
              </a:ext>
            </a:extLst>
          </p:cNvPr>
          <p:cNvSpPr/>
          <p:nvPr/>
        </p:nvSpPr>
        <p:spPr>
          <a:xfrm>
            <a:off x="4038600" y="2195905"/>
            <a:ext cx="4397829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on the line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在绳子上</a:t>
            </a:r>
          </a:p>
        </p:txBody>
      </p:sp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id="{1B5CDF9C-764A-46A6-98AC-A4F63C19A4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85" y="1099793"/>
            <a:ext cx="3744685" cy="264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2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夏季电商用途促销标签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44" y="386507"/>
            <a:ext cx="4702545" cy="4565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926" y="430119"/>
            <a:ext cx="5314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Listen, point and find “I’ve got…”.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Administrator\Desktop\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275"/>
            <a:ext cx="9144000" cy="380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5955" y="1132113"/>
            <a:ext cx="1993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I’ve got a new book. It’s about animals.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6527" y="1153883"/>
            <a:ext cx="1993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It’s a good book. Have you got a new book too, </a:t>
            </a:r>
            <a:r>
              <a:rPr lang="en-US" altLang="zh-CN" b="1" dirty="0" err="1">
                <a:latin typeface="Comic Sans MS" pitchFamily="66" charset="0"/>
              </a:rPr>
              <a:t>Daming</a:t>
            </a:r>
            <a:r>
              <a:rPr lang="en-US" altLang="zh-CN" b="1" dirty="0">
                <a:latin typeface="Comic Sans MS" pitchFamily="66" charset="0"/>
              </a:rPr>
              <a:t>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1153883"/>
            <a:ext cx="2186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Yes, I have. Look, it’s about sport.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6347" y="1967177"/>
            <a:ext cx="2186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It’s a nice book.</a:t>
            </a:r>
            <a:endParaRPr lang="zh-CN" altLang="en-US" b="1" dirty="0">
              <a:latin typeface="Comic Sans MS" pitchFamily="66" charset="0"/>
            </a:endParaRPr>
          </a:p>
        </p:txBody>
      </p:sp>
      <p:pic>
        <p:nvPicPr>
          <p:cNvPr id="3" name="M9U1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74935" y="3099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1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3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30" y="772885"/>
            <a:ext cx="8460442" cy="387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5584" y="967011"/>
            <a:ext cx="1993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Have you got a new book, Amy?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97" y="1275884"/>
            <a:ext cx="2547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No, I haven’t.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I’ve got a new dress and a new coat.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3256" y="947633"/>
            <a:ext cx="1993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Have you got a new sweater, Sam?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26464" y="1409298"/>
            <a:ext cx="1993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Yes, I have.</a:t>
            </a:r>
            <a:endParaRPr lang="zh-CN" altLang="en-U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21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1" y="835025"/>
            <a:ext cx="8120743" cy="398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1371" y="1506739"/>
            <a:ext cx="2547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No, I haven’t.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I’ve got a blue </a:t>
            </a:r>
          </a:p>
          <a:p>
            <a:pPr algn="ctr"/>
            <a:r>
              <a:rPr lang="en-US" altLang="zh-CN" b="1" dirty="0">
                <a:latin typeface="Comic Sans MS" pitchFamily="66" charset="0"/>
              </a:rPr>
              <a:t>T-shirt.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0659" y="1054097"/>
            <a:ext cx="2666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Tom, have you got a new sweater too?</a:t>
            </a:r>
            <a:endParaRPr lang="zh-CN" altLang="en-US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9572" y="1971741"/>
            <a:ext cx="2547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Comic Sans MS" pitchFamily="66" charset="0"/>
              </a:rPr>
              <a:t>Ha </a:t>
            </a:r>
            <a:r>
              <a:rPr lang="en-US" altLang="zh-CN" b="1" dirty="0" err="1">
                <a:latin typeface="Comic Sans MS" pitchFamily="66" charset="0"/>
              </a:rPr>
              <a:t>ha</a:t>
            </a:r>
            <a:r>
              <a:rPr lang="en-US" altLang="zh-CN" b="1" dirty="0">
                <a:latin typeface="Comic Sans MS" pitchFamily="66" charset="0"/>
              </a:rPr>
              <a:t>…</a:t>
            </a:r>
            <a:endParaRPr lang="zh-CN" altLang="en-U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7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</TotalTime>
  <Words>1266</Words>
  <Application>Microsoft Office PowerPoint</Application>
  <PresentationFormat>自定义</PresentationFormat>
  <Paragraphs>222</Paragraphs>
  <Slides>40</Slides>
  <Notes>25</Notes>
  <HiddenSlides>0</HiddenSlides>
  <MMClips>3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方正卡通简体</vt:lpstr>
      <vt:lpstr>黑体</vt:lpstr>
      <vt:lpstr>微软雅黑</vt:lpstr>
      <vt:lpstr>Arial</vt:lpstr>
      <vt:lpstr>Calibri</vt:lpstr>
      <vt:lpstr>Comic Sans MS</vt:lpstr>
      <vt:lpstr>Office 主题</vt:lpstr>
      <vt:lpstr>外研版·英语·三年级下册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292</cp:revision>
  <dcterms:created xsi:type="dcterms:W3CDTF">2019-08-01T01:27:00Z</dcterms:created>
  <dcterms:modified xsi:type="dcterms:W3CDTF">2020-12-06T09:40:03Z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